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Default Extension="png" ContentType="image/png"/>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s/slide48.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Lst>
  <p:notesMasterIdLst>
    <p:notesMasterId r:id="rId63"/>
  </p:notesMasterIdLst>
  <p:sldIdLst>
    <p:sldId id="257" r:id="rId13"/>
    <p:sldId id="291" r:id="rId14"/>
    <p:sldId id="290" r:id="rId15"/>
    <p:sldId id="330" r:id="rId16"/>
    <p:sldId id="331" r:id="rId17"/>
    <p:sldId id="293" r:id="rId18"/>
    <p:sldId id="294" r:id="rId19"/>
    <p:sldId id="295" r:id="rId20"/>
    <p:sldId id="296" r:id="rId21"/>
    <p:sldId id="338" r:id="rId22"/>
    <p:sldId id="312" r:id="rId23"/>
    <p:sldId id="314" r:id="rId24"/>
    <p:sldId id="313" r:id="rId25"/>
    <p:sldId id="315" r:id="rId26"/>
    <p:sldId id="332" r:id="rId27"/>
    <p:sldId id="317" r:id="rId28"/>
    <p:sldId id="333" r:id="rId29"/>
    <p:sldId id="319" r:id="rId30"/>
    <p:sldId id="320" r:id="rId31"/>
    <p:sldId id="321" r:id="rId32"/>
    <p:sldId id="322" r:id="rId33"/>
    <p:sldId id="323" r:id="rId34"/>
    <p:sldId id="337" r:id="rId35"/>
    <p:sldId id="334" r:id="rId36"/>
    <p:sldId id="335" r:id="rId37"/>
    <p:sldId id="336" r:id="rId38"/>
    <p:sldId id="324" r:id="rId39"/>
    <p:sldId id="325" r:id="rId40"/>
    <p:sldId id="326" r:id="rId41"/>
    <p:sldId id="327" r:id="rId42"/>
    <p:sldId id="32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Lst>
  <p:sldSz cx="13004800" cy="9753600"/>
  <p:notesSz cx="7099300" cy="10234613"/>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4BE"/>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59" autoAdjust="0"/>
  </p:normalViewPr>
  <p:slideViewPr>
    <p:cSldViewPr>
      <p:cViewPr varScale="1">
        <p:scale>
          <a:sx n="56" d="100"/>
          <a:sy n="56" d="100"/>
        </p:scale>
        <p:origin x="-870" y="-96"/>
      </p:cViewPr>
      <p:guideLst>
        <p:guide orient="horz" pos="3072"/>
        <p:guide pos="4096"/>
      </p:guideLst>
    </p:cSldViewPr>
  </p:slideViewPr>
  <p:notesTextViewPr>
    <p:cViewPr>
      <p:scale>
        <a:sx n="100" d="100"/>
        <a:sy n="100" d="100"/>
      </p:scale>
      <p:origin x="0" y="0"/>
    </p:cViewPr>
  </p:notesTextViewPr>
  <p:sorterViewPr>
    <p:cViewPr>
      <p:scale>
        <a:sx n="66" d="100"/>
        <a:sy n="66" d="100"/>
      </p:scale>
      <p:origin x="0" y="1977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bwMode="auto">
          <a:xfrm>
            <a:off x="992188" y="768350"/>
            <a:ext cx="5114925" cy="3836988"/>
          </a:xfrm>
          <a:prstGeom prst="rect">
            <a:avLst/>
          </a:prstGeom>
          <a:noFill/>
          <a:ln w="9525">
            <a:solidFill>
              <a:srgbClr val="000000"/>
            </a:solidFill>
            <a:miter lim="800000"/>
            <a:headEnd/>
            <a:tailEnd/>
          </a:ln>
        </p:spPr>
      </p:sp>
      <p:sp>
        <p:nvSpPr>
          <p:cNvPr id="15362" name="Rectangle 2"/>
          <p:cNvSpPr>
            <a:spLocks noGrp="1" noChangeArrowheads="1"/>
          </p:cNvSpPr>
          <p:nvPr>
            <p:ph type="body" sz="quarter" idx="1"/>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mn-ea"/>
        <a:cs typeface="+mn-cs"/>
      </a:defRPr>
    </a:lvl1pPr>
    <a:lvl2pPr marL="457200" algn="l" rtl="0" eaLnBrk="0" fontAlgn="base" hangingPunct="0">
      <a:spcBef>
        <a:spcPct val="0"/>
      </a:spcBef>
      <a:spcAft>
        <a:spcPct val="0"/>
      </a:spcAft>
      <a:defRPr sz="1200" kern="1200">
        <a:solidFill>
          <a:schemeClr val="tx1"/>
        </a:solidFill>
        <a:latin typeface="Gill Sans" charset="0"/>
        <a:ea typeface="+mn-ea"/>
        <a:cs typeface="+mn-cs"/>
      </a:defRPr>
    </a:lvl2pPr>
    <a:lvl3pPr marL="914400" algn="l" rtl="0" eaLnBrk="0" fontAlgn="base" hangingPunct="0">
      <a:spcBef>
        <a:spcPct val="0"/>
      </a:spcBef>
      <a:spcAft>
        <a:spcPct val="0"/>
      </a:spcAft>
      <a:defRPr sz="1200" kern="1200">
        <a:solidFill>
          <a:schemeClr val="tx1"/>
        </a:solidFill>
        <a:latin typeface="Gill Sans" charset="0"/>
        <a:ea typeface="+mn-ea"/>
        <a:cs typeface="+mn-cs"/>
      </a:defRPr>
    </a:lvl3pPr>
    <a:lvl4pPr marL="1371600" algn="l" rtl="0" eaLnBrk="0" fontAlgn="base" hangingPunct="0">
      <a:spcBef>
        <a:spcPct val="0"/>
      </a:spcBef>
      <a:spcAft>
        <a:spcPct val="0"/>
      </a:spcAft>
      <a:defRPr sz="1200" kern="1200">
        <a:solidFill>
          <a:schemeClr val="tx1"/>
        </a:solidFill>
        <a:latin typeface="Gill Sans" charset="0"/>
        <a:ea typeface="+mn-ea"/>
        <a:cs typeface="+mn-cs"/>
      </a:defRPr>
    </a:lvl4pPr>
    <a:lvl5pPr marL="1828800" algn="l" rtl="0" eaLnBrk="0" fontAlgn="base" hangingPunct="0">
      <a:spcBef>
        <a:spcPct val="0"/>
      </a:spcBef>
      <a:spcAft>
        <a:spcPct val="0"/>
      </a:spcAft>
      <a:defRPr sz="1200" kern="1200">
        <a:solidFill>
          <a:schemeClr val="tx1"/>
        </a:solidFill>
        <a:latin typeface="Gill San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fu.ca/sonic-studio/handbook/Auricl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en.wikipedia.org/wiki/Microphon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en.wikipedia.org/wiki/Orchestra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In early 1931, </a:t>
            </a:r>
            <a:r>
              <a:rPr lang="en-US" sz="1700" dirty="0" err="1" smtClean="0">
                <a:solidFill>
                  <a:srgbClr val="000000"/>
                </a:solidFill>
                <a:latin typeface="Arial" pitchFamily="34" charset="0"/>
                <a:cs typeface="Arial" pitchFamily="34" charset="0"/>
                <a:sym typeface="Arial" pitchFamily="34" charset="0"/>
              </a:rPr>
              <a:t>Blumlein</a:t>
            </a:r>
            <a:r>
              <a:rPr lang="en-US" sz="1700" dirty="0" smtClean="0">
                <a:solidFill>
                  <a:srgbClr val="000000"/>
                </a:solidFill>
                <a:latin typeface="Arial" pitchFamily="34" charset="0"/>
                <a:cs typeface="Arial" pitchFamily="34" charset="0"/>
                <a:sym typeface="Arial" pitchFamily="34" charset="0"/>
              </a:rPr>
              <a:t> and his wife were at a local cinema. The sound reproduction systems of the early 'talkies' invariably only had a single set of speakers - which could lead to the somewhat disconcerting effect of the actor being on one side of the screen whilst his voice appeared to come from the other. </a:t>
            </a:r>
            <a:r>
              <a:rPr lang="en-US" sz="1700" dirty="0" err="1" smtClean="0">
                <a:solidFill>
                  <a:srgbClr val="000000"/>
                </a:solidFill>
                <a:latin typeface="Arial" pitchFamily="34" charset="0"/>
                <a:cs typeface="Arial" pitchFamily="34" charset="0"/>
                <a:sym typeface="Arial" pitchFamily="34" charset="0"/>
              </a:rPr>
              <a:t>Blumlein</a:t>
            </a:r>
            <a:r>
              <a:rPr lang="en-US" sz="1700" dirty="0" smtClean="0">
                <a:solidFill>
                  <a:srgbClr val="000000"/>
                </a:solidFill>
                <a:latin typeface="Arial" pitchFamily="34" charset="0"/>
                <a:cs typeface="Arial" pitchFamily="34" charset="0"/>
                <a:sym typeface="Arial" pitchFamily="34" charset="0"/>
              </a:rPr>
              <a:t> declared to his wife that he had found a way to make the sound 'follow' the actor across the screen.</a:t>
            </a:r>
          </a:p>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The genesis of these ideas is uncertain, but he explained them to Isaac </a:t>
            </a:r>
            <a:r>
              <a:rPr lang="en-US" sz="1700" dirty="0" err="1" smtClean="0">
                <a:solidFill>
                  <a:srgbClr val="000000"/>
                </a:solidFill>
                <a:latin typeface="Arial" pitchFamily="34" charset="0"/>
                <a:cs typeface="Arial" pitchFamily="34" charset="0"/>
                <a:sym typeface="Arial" pitchFamily="34" charset="0"/>
              </a:rPr>
              <a:t>Shoenberg</a:t>
            </a:r>
            <a:r>
              <a:rPr lang="en-US" sz="1700" dirty="0" smtClean="0">
                <a:solidFill>
                  <a:srgbClr val="000000"/>
                </a:solidFill>
                <a:latin typeface="Arial" pitchFamily="34" charset="0"/>
                <a:cs typeface="Arial" pitchFamily="34" charset="0"/>
                <a:sym typeface="Arial" pitchFamily="34" charset="0"/>
              </a:rPr>
              <a:t> in the late summer of 1931. His earliest notes on the subject are dated 25 September 1931, and his patent had the headline "Improvements in and relating to Sound-transmission, Sound-recording and Sound-reproducing systems". Application date was Dec. 14, 1931, No. 34,657/31, complete left: Nov. 10, 1932, and complete accepted: June 14, 1933 as British patent No. 394325.</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xfrm>
            <a:off x="4021088" y="9721869"/>
            <a:ext cx="3076672" cy="511053"/>
          </a:xfrm>
          <a:prstGeom prst="rect">
            <a:avLst/>
          </a:prstGeom>
          <a:noFill/>
        </p:spPr>
        <p:txBody>
          <a:bodyPr lIns="93689" tIns="46845" rIns="93689" bIns="46845"/>
          <a:lstStyle/>
          <a:p>
            <a:fld id="{543B0DC4-E379-4DDC-A13F-5DCC096917F6}" type="slidenum">
              <a:rPr lang="en-US"/>
              <a:pPr/>
              <a:t>15</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r>
              <a:rPr lang="en-GB" smtClean="0"/>
              <a:t>From </a:t>
            </a:r>
            <a:r>
              <a:rPr lang="en-US" smtClean="0"/>
              <a:t>http://www.sfu.ca/sonic-studio/handbook/Pinna.html</a:t>
            </a:r>
          </a:p>
          <a:p>
            <a:pPr eaLnBrk="1" hangingPunct="1"/>
            <a:r>
              <a:rPr lang="en-US" smtClean="0"/>
              <a:t>Head-related transfer functions (HRTF) for two subjects illustrating spectral colouration for increasing source elevation in the lateral plane. The sound was located 2 meters to the left of the subject and was moved from ear level (0 degrees) to an elevation 30 degrees above ear level (solid line: 0 degrees; long dashes: 10 degrees; short dashes: 20 degrees; dotted line: 30 degrees). From G. Kendall &amp; W. Martens, "Simulating the cues of spatial hearing in natural environments," </a:t>
            </a:r>
            <a:r>
              <a:rPr lang="en-US" i="1" smtClean="0"/>
              <a:t>Proceedings of the 1984 International Computer Music Conference</a:t>
            </a:r>
            <a:r>
              <a:rPr lang="en-US" smtClean="0"/>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Rot="1" noChangeAspect="1" noChangeArrowheads="1" noTextEdit="1"/>
          </p:cNvSpPr>
          <p:nvPr>
            <p:ph type="sldImg"/>
          </p:nvPr>
        </p:nvSpPr>
        <p:spPr>
          <a:solidFill>
            <a:srgbClr val="FFFFFF"/>
          </a:solidFill>
          <a:ln/>
        </p:spPr>
      </p:sp>
      <p:sp>
        <p:nvSpPr>
          <p:cNvPr id="48131"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Head shadow is a term describing a sound having to go through or around the head in order to reach an ear. The head can account for a significant attenuation (reduced amplitude) of overall intensity as well as provides a filtering effect. The filtering effects of head shadowing cause one to have perception problems with linear distance and direction of a sound source. </a:t>
            </a:r>
          </a:p>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Starting from the approximation of the head as a rigid sphere that diffracts a plane wave, the shadowing effect can be effectively approximated by a first-order continuous-time system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Rot="1" noChangeAspect="1" noChangeArrowheads="1" noTextEdit="1"/>
          </p:cNvSpPr>
          <p:nvPr>
            <p:ph type="sldImg"/>
          </p:nvPr>
        </p:nvSpPr>
        <p:spPr>
          <a:solidFill>
            <a:srgbClr val="FFFFFF"/>
          </a:solidFill>
          <a:ln/>
        </p:spPr>
      </p:sp>
      <p:sp>
        <p:nvSpPr>
          <p:cNvPr id="49155"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Latin: </a:t>
            </a:r>
            <a:r>
              <a:rPr lang="en-US" sz="1700" dirty="0" err="1" smtClean="0">
                <a:solidFill>
                  <a:srgbClr val="000000"/>
                </a:solidFill>
                <a:latin typeface="Arial Italic" charset="0"/>
                <a:cs typeface="Arial Italic" charset="0"/>
                <a:sym typeface="Arial Italic" charset="0"/>
              </a:rPr>
              <a:t>pinna</a:t>
            </a:r>
            <a:r>
              <a:rPr lang="en-US" sz="1700" dirty="0" smtClean="0">
                <a:solidFill>
                  <a:srgbClr val="000000"/>
                </a:solidFill>
                <a:latin typeface="Arial" pitchFamily="34" charset="0"/>
                <a:cs typeface="Arial" pitchFamily="34" charset="0"/>
                <a:sym typeface="Arial" pitchFamily="34" charset="0"/>
              </a:rPr>
              <a:t> = wing; plural: </a:t>
            </a:r>
            <a:r>
              <a:rPr lang="en-US" sz="1700" dirty="0" err="1" smtClean="0">
                <a:solidFill>
                  <a:srgbClr val="000000"/>
                </a:solidFill>
                <a:latin typeface="Arial" pitchFamily="34" charset="0"/>
                <a:cs typeface="Arial" pitchFamily="34" charset="0"/>
                <a:sym typeface="Arial" pitchFamily="34" charset="0"/>
              </a:rPr>
              <a:t>pinnae</a:t>
            </a:r>
            <a:r>
              <a:rPr lang="en-US" sz="1700" dirty="0" smtClean="0">
                <a:solidFill>
                  <a:srgbClr val="000000"/>
                </a:solidFill>
                <a:latin typeface="Arial" pitchFamily="34" charset="0"/>
                <a:cs typeface="Arial" pitchFamily="34" charset="0"/>
                <a:sym typeface="Arial" pitchFamily="34" charset="0"/>
              </a:rPr>
              <a:t>) The ear flaps or outer part of the ear called the </a:t>
            </a:r>
            <a:r>
              <a:rPr lang="en-US" sz="1700" u="sng" dirty="0" smtClean="0">
                <a:solidFill>
                  <a:srgbClr val="009999"/>
                </a:solidFill>
                <a:latin typeface="Arial" pitchFamily="34" charset="0"/>
                <a:cs typeface="Arial" pitchFamily="34" charset="0"/>
                <a:sym typeface="Arial" pitchFamily="34" charset="0"/>
                <a:hlinkClick r:id="rId3"/>
              </a:rPr>
              <a:t>AURICLE</a:t>
            </a:r>
            <a:r>
              <a:rPr lang="en-US" sz="1700" dirty="0" smtClean="0">
                <a:solidFill>
                  <a:srgbClr val="000000"/>
                </a:solidFill>
                <a:latin typeface="Arial" pitchFamily="34" charset="0"/>
                <a:cs typeface="Arial" pitchFamily="34" charset="0"/>
                <a:sym typeface="Arial" pitchFamily="34" charset="0"/>
              </a:rPr>
              <a:t>. </a:t>
            </a:r>
          </a:p>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Recent research indicates that the </a:t>
            </a:r>
            <a:r>
              <a:rPr lang="en-US" sz="1700" dirty="0" err="1" smtClean="0">
                <a:solidFill>
                  <a:srgbClr val="000000"/>
                </a:solidFill>
                <a:latin typeface="Arial" pitchFamily="34" charset="0"/>
                <a:cs typeface="Arial" pitchFamily="34" charset="0"/>
                <a:sym typeface="Arial" pitchFamily="34" charset="0"/>
              </a:rPr>
              <a:t>pinnae</a:t>
            </a:r>
            <a:r>
              <a:rPr lang="en-US" sz="1700" dirty="0" smtClean="0">
                <a:solidFill>
                  <a:srgbClr val="000000"/>
                </a:solidFill>
                <a:latin typeface="Arial" pitchFamily="34" charset="0"/>
                <a:cs typeface="Arial" pitchFamily="34" charset="0"/>
                <a:sym typeface="Arial" pitchFamily="34" charset="0"/>
              </a:rPr>
              <a:t> are of importance in sound localization since they reflect incoming sound in ways that depend on the angle of the source. Front-back distinctions appear to be made on the basis of the reflections off the various ridges of the </a:t>
            </a:r>
            <a:r>
              <a:rPr lang="en-US" sz="1700" dirty="0" err="1" smtClean="0">
                <a:solidFill>
                  <a:srgbClr val="000000"/>
                </a:solidFill>
                <a:latin typeface="Arial" pitchFamily="34" charset="0"/>
                <a:cs typeface="Arial" pitchFamily="34" charset="0"/>
                <a:sym typeface="Arial" pitchFamily="34" charset="0"/>
              </a:rPr>
              <a:t>pinnae</a:t>
            </a:r>
            <a:r>
              <a:rPr lang="en-US" sz="1700" dirty="0" smtClean="0">
                <a:solidFill>
                  <a:srgbClr val="000000"/>
                </a:solidFill>
                <a:latin typeface="Arial" pitchFamily="34" charset="0"/>
                <a:cs typeface="Arial" pitchFamily="34" charset="0"/>
                <a:sym typeface="Arial" pitchFamily="34" charset="0"/>
              </a:rPr>
              <a:t>. Since these reflections do not occur for sounds coming from behind, sounds lacking this information (as in most microphone recordings) tend to be localized toward the back of the listener when heard over headphones. </a:t>
            </a:r>
            <a:r>
              <a:rPr lang="en-US" sz="1700" dirty="0" err="1" smtClean="0">
                <a:solidFill>
                  <a:srgbClr val="000000"/>
                </a:solidFill>
                <a:latin typeface="Arial" pitchFamily="34" charset="0"/>
                <a:cs typeface="Arial" pitchFamily="34" charset="0"/>
                <a:sym typeface="Arial" pitchFamily="34" charset="0"/>
              </a:rPr>
              <a:t>Pinna</a:t>
            </a:r>
            <a:r>
              <a:rPr lang="en-US" sz="1700" dirty="0" smtClean="0">
                <a:solidFill>
                  <a:srgbClr val="000000"/>
                </a:solidFill>
                <a:latin typeface="Arial" pitchFamily="34" charset="0"/>
                <a:cs typeface="Arial" pitchFamily="34" charset="0"/>
                <a:sym typeface="Arial" pitchFamily="34" charset="0"/>
              </a:rPr>
              <a:t> reflections also affect the perception of height.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Rot="1" noChangeAspect="1" noChangeArrowheads="1" noTextEdit="1"/>
          </p:cNvSpPr>
          <p:nvPr>
            <p:ph type="sldImg"/>
          </p:nvPr>
        </p:nvSpPr>
        <p:spPr>
          <a:solidFill>
            <a:srgbClr val="FFFFFF"/>
          </a:solidFill>
          <a:ln/>
        </p:spPr>
      </p:sp>
      <p:sp>
        <p:nvSpPr>
          <p:cNvPr id="50179"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Finally, the </a:t>
            </a:r>
            <a:r>
              <a:rPr lang="en-US" sz="1700" dirty="0" err="1" smtClean="0">
                <a:solidFill>
                  <a:srgbClr val="000000"/>
                </a:solidFill>
                <a:latin typeface="Arial" pitchFamily="34" charset="0"/>
                <a:cs typeface="Arial" pitchFamily="34" charset="0"/>
                <a:sym typeface="Arial" pitchFamily="34" charset="0"/>
              </a:rPr>
              <a:t>pinna</a:t>
            </a:r>
            <a:r>
              <a:rPr lang="en-US" sz="1700" dirty="0" smtClean="0">
                <a:solidFill>
                  <a:srgbClr val="000000"/>
                </a:solidFill>
                <a:latin typeface="Arial" pitchFamily="34" charset="0"/>
                <a:cs typeface="Arial" pitchFamily="34" charset="0"/>
                <a:sym typeface="Arial" pitchFamily="34" charset="0"/>
              </a:rPr>
              <a:t> provides multiple reflections that can be obtained by means of a tapped delay line. In the frequency domain, these short echoes translate into notches whose position is elevation dependent and that are frequently considered</a:t>
            </a:r>
          </a:p>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as the main cue for the perception of elevation. A formula for the time delay of these echoes is given.</a:t>
            </a:r>
          </a:p>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The parameters are given in Table together with the amplitude values </a:t>
            </a:r>
            <a:r>
              <a:rPr lang="en-US" sz="1900" dirty="0" err="1" smtClean="0">
                <a:solidFill>
                  <a:srgbClr val="000000"/>
                </a:solidFill>
                <a:latin typeface="Symbol" pitchFamily="18" charset="2"/>
                <a:ea typeface="Symbol" pitchFamily="18" charset="2"/>
                <a:cs typeface="Symbol" pitchFamily="18" charset="2"/>
                <a:sym typeface="Symbol" pitchFamily="18" charset="2"/>
              </a:rPr>
              <a:t>ρ</a:t>
            </a:r>
            <a:r>
              <a:rPr lang="en-US" sz="1700" baseline="-20000" dirty="0" err="1" smtClean="0">
                <a:solidFill>
                  <a:srgbClr val="000000"/>
                </a:solidFill>
                <a:latin typeface="Arial" pitchFamily="34" charset="0"/>
                <a:cs typeface="Arial" pitchFamily="34" charset="0"/>
                <a:sym typeface="Arial" pitchFamily="34" charset="0"/>
              </a:rPr>
              <a:t>pn</a:t>
            </a:r>
            <a:r>
              <a:rPr lang="en-US" sz="1700" dirty="0" smtClean="0">
                <a:solidFill>
                  <a:srgbClr val="000000"/>
                </a:solidFill>
                <a:latin typeface="Arial" pitchFamily="34" charset="0"/>
                <a:cs typeface="Arial" pitchFamily="34" charset="0"/>
                <a:sym typeface="Arial" pitchFamily="34" charset="0"/>
              </a:rPr>
              <a:t> of the reflections. The parameter </a:t>
            </a:r>
            <a:r>
              <a:rPr lang="en-US" sz="1700" dirty="0" err="1" smtClean="0">
                <a:solidFill>
                  <a:srgbClr val="000000"/>
                </a:solidFill>
                <a:latin typeface="Arial" pitchFamily="34" charset="0"/>
                <a:cs typeface="Arial" pitchFamily="34" charset="0"/>
                <a:sym typeface="Arial" pitchFamily="34" charset="0"/>
              </a:rPr>
              <a:t>D</a:t>
            </a:r>
            <a:r>
              <a:rPr lang="en-US" sz="1700" baseline="-20000" dirty="0" err="1" smtClean="0">
                <a:solidFill>
                  <a:srgbClr val="000000"/>
                </a:solidFill>
                <a:latin typeface="Arial" pitchFamily="34" charset="0"/>
                <a:cs typeface="Arial" pitchFamily="34" charset="0"/>
                <a:sym typeface="Arial" pitchFamily="34" charset="0"/>
              </a:rPr>
              <a:t>n</a:t>
            </a:r>
            <a:r>
              <a:rPr lang="en-US" sz="1700" dirty="0" smtClean="0">
                <a:solidFill>
                  <a:srgbClr val="000000"/>
                </a:solidFill>
                <a:latin typeface="Arial" pitchFamily="34" charset="0"/>
                <a:cs typeface="Arial" pitchFamily="34" charset="0"/>
                <a:sym typeface="Arial" pitchFamily="34" charset="0"/>
              </a:rPr>
              <a:t> allows the adjustment of the model to the individual characteristics of the </a:t>
            </a:r>
            <a:r>
              <a:rPr lang="en-US" sz="1700" dirty="0" err="1" smtClean="0">
                <a:solidFill>
                  <a:srgbClr val="000000"/>
                </a:solidFill>
                <a:latin typeface="Arial" pitchFamily="34" charset="0"/>
                <a:cs typeface="Arial" pitchFamily="34" charset="0"/>
                <a:sym typeface="Arial" pitchFamily="34" charset="0"/>
              </a:rPr>
              <a:t>pinna</a:t>
            </a:r>
            <a:r>
              <a:rPr lang="en-US" sz="1700" dirty="0" smtClean="0">
                <a:solidFill>
                  <a:srgbClr val="000000"/>
                </a:solidFill>
                <a:latin typeface="Arial" pitchFamily="34" charset="0"/>
                <a:cs typeface="Arial" pitchFamily="34" charset="0"/>
                <a:sym typeface="Arial" pitchFamily="34" charset="0"/>
              </a:rPr>
              <a:t>, thus providing an effective knob for optimizing the localization properties of the model.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Rot="1" noChangeAspect="1" noChangeArrowheads="1" noTextEdit="1"/>
          </p:cNvSpPr>
          <p:nvPr>
            <p:ph type="sldImg"/>
          </p:nvPr>
        </p:nvSpPr>
        <p:spPr>
          <a:solidFill>
            <a:srgbClr val="FFFFFF"/>
          </a:solidFill>
          <a:ln/>
        </p:spPr>
      </p:sp>
      <p:sp>
        <p:nvSpPr>
          <p:cNvPr id="51203"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The parameter </a:t>
            </a:r>
            <a:r>
              <a:rPr lang="en-US" sz="1700" dirty="0" err="1" smtClean="0">
                <a:solidFill>
                  <a:srgbClr val="000000"/>
                </a:solidFill>
                <a:latin typeface="Arial" pitchFamily="34" charset="0"/>
                <a:cs typeface="Arial" pitchFamily="34" charset="0"/>
                <a:sym typeface="Arial" pitchFamily="34" charset="0"/>
              </a:rPr>
              <a:t>D</a:t>
            </a:r>
            <a:r>
              <a:rPr lang="en-US" sz="1700" baseline="-20000" dirty="0" err="1" smtClean="0">
                <a:solidFill>
                  <a:srgbClr val="000000"/>
                </a:solidFill>
                <a:latin typeface="Arial" pitchFamily="34" charset="0"/>
                <a:cs typeface="Arial" pitchFamily="34" charset="0"/>
                <a:sym typeface="Arial" pitchFamily="34" charset="0"/>
              </a:rPr>
              <a:t>n</a:t>
            </a:r>
            <a:r>
              <a:rPr lang="en-US" sz="1700" dirty="0" smtClean="0">
                <a:solidFill>
                  <a:srgbClr val="000000"/>
                </a:solidFill>
                <a:latin typeface="Arial" pitchFamily="34" charset="0"/>
                <a:cs typeface="Arial" pitchFamily="34" charset="0"/>
                <a:sym typeface="Arial" pitchFamily="34" charset="0"/>
              </a:rPr>
              <a:t> allows the adjustment of the model to the individual characteristics of the </a:t>
            </a:r>
            <a:r>
              <a:rPr lang="en-US" sz="1700" dirty="0" err="1" smtClean="0">
                <a:solidFill>
                  <a:srgbClr val="000000"/>
                </a:solidFill>
                <a:latin typeface="Arial" pitchFamily="34" charset="0"/>
                <a:cs typeface="Arial" pitchFamily="34" charset="0"/>
                <a:sym typeface="Arial" pitchFamily="34" charset="0"/>
              </a:rPr>
              <a:t>pinna</a:t>
            </a:r>
            <a:r>
              <a:rPr lang="en-US" sz="1700" dirty="0" smtClean="0">
                <a:solidFill>
                  <a:srgbClr val="000000"/>
                </a:solidFill>
                <a:latin typeface="Arial" pitchFamily="34" charset="0"/>
                <a:cs typeface="Arial" pitchFamily="34" charset="0"/>
                <a:sym typeface="Arial" pitchFamily="34" charset="0"/>
              </a:rPr>
              <a:t>, thus providing an effective knob for optimizing the localization properties of the model. Figure depicts the delay time of the first </a:t>
            </a:r>
            <a:r>
              <a:rPr lang="en-US" sz="1700" dirty="0" err="1" smtClean="0">
                <a:solidFill>
                  <a:srgbClr val="000000"/>
                </a:solidFill>
                <a:latin typeface="Arial" pitchFamily="34" charset="0"/>
                <a:cs typeface="Arial" pitchFamily="34" charset="0"/>
                <a:sym typeface="Arial" pitchFamily="34" charset="0"/>
              </a:rPr>
              <a:t>pinna</a:t>
            </a:r>
            <a:r>
              <a:rPr lang="en-US" sz="1700" dirty="0" smtClean="0">
                <a:solidFill>
                  <a:srgbClr val="000000"/>
                </a:solidFill>
                <a:latin typeface="Arial" pitchFamily="34" charset="0"/>
                <a:cs typeface="Arial" pitchFamily="34" charset="0"/>
                <a:sym typeface="Arial" pitchFamily="34" charset="0"/>
              </a:rPr>
              <a:t> echo as a function of azimuth and elevation. The corresponding frequency notch lies somewhere between 7 and 10 kHz.</a:t>
            </a:r>
          </a:p>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Delay time (in samples at </a:t>
            </a:r>
            <a:r>
              <a:rPr lang="en-US" sz="1700" dirty="0" err="1" smtClean="0">
                <a:solidFill>
                  <a:srgbClr val="000000"/>
                </a:solidFill>
                <a:latin typeface="Arial" pitchFamily="34" charset="0"/>
                <a:cs typeface="Arial" pitchFamily="34" charset="0"/>
                <a:sym typeface="Arial" pitchFamily="34" charset="0"/>
              </a:rPr>
              <a:t>fs</a:t>
            </a:r>
            <a:r>
              <a:rPr lang="en-US" sz="1700" dirty="0" smtClean="0">
                <a:solidFill>
                  <a:srgbClr val="000000"/>
                </a:solidFill>
                <a:latin typeface="Arial" pitchFamily="34" charset="0"/>
                <a:cs typeface="Arial" pitchFamily="34" charset="0"/>
                <a:sym typeface="Arial" pitchFamily="34" charset="0"/>
              </a:rPr>
              <a:t> = 44100 Hz) of the first echo generated by the </a:t>
            </a:r>
            <a:r>
              <a:rPr lang="en-US" sz="1700" dirty="0" err="1" smtClean="0">
                <a:solidFill>
                  <a:srgbClr val="000000"/>
                </a:solidFill>
                <a:latin typeface="Arial" pitchFamily="34" charset="0"/>
                <a:cs typeface="Arial" pitchFamily="34" charset="0"/>
                <a:sym typeface="Arial" pitchFamily="34" charset="0"/>
              </a:rPr>
              <a:t>pinna</a:t>
            </a:r>
            <a:r>
              <a:rPr lang="en-US" sz="1700" dirty="0" smtClean="0">
                <a:solidFill>
                  <a:srgbClr val="000000"/>
                </a:solidFill>
                <a:latin typeface="Arial" pitchFamily="34" charset="0"/>
                <a:cs typeface="Arial" pitchFamily="34" charset="0"/>
                <a:sym typeface="Arial" pitchFamily="34" charset="0"/>
              </a:rPr>
              <a:t> as a function of azimuth and elevation. Azimuth ranging from 0 (dashed line) to </a:t>
            </a:r>
            <a:r>
              <a:rPr lang="en-US" sz="1700" dirty="0" smtClean="0">
                <a:solidFill>
                  <a:srgbClr val="000000"/>
                </a:solidFill>
                <a:latin typeface="Symbol" pitchFamily="18" charset="2"/>
                <a:ea typeface="Symbol" pitchFamily="18" charset="2"/>
                <a:cs typeface="Symbol" pitchFamily="18" charset="2"/>
                <a:sym typeface="Symbol" pitchFamily="18" charset="2"/>
              </a:rPr>
              <a:t>π</a:t>
            </a:r>
            <a:r>
              <a:rPr lang="en-US" sz="1700" dirty="0" smtClean="0">
                <a:solidFill>
                  <a:srgbClr val="000000"/>
                </a:solidFill>
                <a:latin typeface="Arial" pitchFamily="34" charset="0"/>
                <a:cs typeface="Arial" pitchFamily="34" charset="0"/>
                <a:sym typeface="Arial" pitchFamily="34" charset="0"/>
              </a:rPr>
              <a:t>/2 at steps of </a:t>
            </a:r>
            <a:r>
              <a:rPr lang="en-US" sz="1700" dirty="0" smtClean="0">
                <a:solidFill>
                  <a:srgbClr val="000000"/>
                </a:solidFill>
                <a:latin typeface="Symbol" pitchFamily="18" charset="2"/>
                <a:ea typeface="Symbol" pitchFamily="18" charset="2"/>
                <a:cs typeface="Symbol" pitchFamily="18" charset="2"/>
                <a:sym typeface="Symbol" pitchFamily="18" charset="2"/>
              </a:rPr>
              <a:t>π</a:t>
            </a:r>
            <a:r>
              <a:rPr lang="en-US" sz="1700" dirty="0" smtClean="0">
                <a:solidFill>
                  <a:srgbClr val="000000"/>
                </a:solidFill>
                <a:latin typeface="Arial" pitchFamily="34" charset="0"/>
                <a:cs typeface="Arial" pitchFamily="34" charset="0"/>
                <a:sym typeface="Arial" pitchFamily="34" charset="0"/>
              </a:rPr>
              <a:t>/12.</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a:solidFill>
            <a:srgbClr val="FFFFFF"/>
          </a:solidFill>
          <a:ln/>
        </p:spPr>
      </p:sp>
      <p:sp>
        <p:nvSpPr>
          <p:cNvPr id="52227"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The structural model of the </a:t>
            </a:r>
            <a:r>
              <a:rPr lang="en-US" sz="1700" dirty="0" err="1" smtClean="0">
                <a:solidFill>
                  <a:srgbClr val="000000"/>
                </a:solidFill>
                <a:latin typeface="Arial" pitchFamily="34" charset="0"/>
                <a:cs typeface="Arial" pitchFamily="34" charset="0"/>
                <a:sym typeface="Arial" pitchFamily="34" charset="0"/>
              </a:rPr>
              <a:t>pinna</a:t>
            </a:r>
            <a:r>
              <a:rPr lang="en-US" sz="1700" dirty="0" smtClean="0">
                <a:solidFill>
                  <a:srgbClr val="000000"/>
                </a:solidFill>
                <a:latin typeface="Arial" pitchFamily="34" charset="0"/>
                <a:cs typeface="Arial" pitchFamily="34" charset="0"/>
                <a:sym typeface="Arial" pitchFamily="34" charset="0"/>
              </a:rPr>
              <a:t>-head-torso system is depicted in Figure with all its three functional blocks, repeated twice for the two ears. Even though the directional properties are retained by the model, anechoic sounds filtered by the model do not externalize well. As we have explained, there are several ways to improve the externalization in binaural listening.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xfrm>
            <a:off x="4021088" y="9721869"/>
            <a:ext cx="3076672" cy="511053"/>
          </a:xfrm>
          <a:prstGeom prst="rect">
            <a:avLst/>
          </a:prstGeom>
          <a:noFill/>
        </p:spPr>
        <p:txBody>
          <a:bodyPr lIns="93689" tIns="46845" rIns="93689" bIns="46845"/>
          <a:lstStyle/>
          <a:p>
            <a:fld id="{696E6FEC-2C3C-4487-A8D6-F57C576B00BF}" type="slidenum">
              <a:rPr lang="en-US"/>
              <a:pPr/>
              <a:t>23</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r>
              <a:rPr lang="en-CA" smtClean="0"/>
              <a:t>This is an implementation of the head-related transfer function based on the textbook's existing hsfilter.m file (modest changes) and an implementation of pinna reflections. The pinna-reflector uses linear interpolation so that it can model a non-integer delay -- which is important when the delay is small. The parameters given in the Table are used, with the cautionary note that they do not work equally well for all people.</a:t>
            </a:r>
          </a:p>
          <a:p>
            <a:pPr eaLnBrk="1" hangingPunct="1"/>
            <a:r>
              <a:rPr lang="en-CA" smtClean="0"/>
              <a:t>The shoulder echo was omitted, because the shoulder echo is not particularly important, and reasonable magnitude parameters are unclear for this effect. The head shadowing/ITD seems to be by far the most useful and important cue; pinna cues are used to reinforce the perception of azimuth and and to provide elevation cues.</a:t>
            </a: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4021088" y="9721869"/>
            <a:ext cx="3076672" cy="511053"/>
          </a:xfrm>
          <a:prstGeom prst="rect">
            <a:avLst/>
          </a:prstGeom>
          <a:noFill/>
        </p:spPr>
        <p:txBody>
          <a:bodyPr lIns="93689" tIns="46845" rIns="93689" bIns="46845"/>
          <a:lstStyle/>
          <a:p>
            <a:fld id="{0ED0BCCA-3EA5-4617-B647-EA757273E19E}" type="slidenum">
              <a:rPr lang="en-US"/>
              <a:pPr/>
              <a:t>24</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CA" smtClean="0"/>
              <a:t>In these demos the azimuth angle is measured where 0’ is straight ahead, and 90’ is the right ear. The file name indicates the number of degrees of azimuth, with the elevation kept at 0’. Both pinna filter and head shadow/ITD are applied</a:t>
            </a:r>
            <a:r>
              <a:rPr lang="en-US" smtClean="0"/>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xfrm>
            <a:off x="4021088" y="9721869"/>
            <a:ext cx="3076672" cy="511053"/>
          </a:xfrm>
          <a:prstGeom prst="rect">
            <a:avLst/>
          </a:prstGeom>
          <a:noFill/>
        </p:spPr>
        <p:txBody>
          <a:bodyPr lIns="93689" tIns="46845" rIns="93689" bIns="46845"/>
          <a:lstStyle/>
          <a:p>
            <a:fld id="{870BB9D8-23CE-4CC1-B42C-DE7449F5E083}" type="slidenum">
              <a:rPr lang="en-US"/>
              <a:pPr/>
              <a:t>25</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r>
              <a:rPr lang="en-CA" smtClean="0"/>
              <a:t>In describing elevation, 90’ is straight up and –90’ is straight down.</a:t>
            </a:r>
          </a:p>
          <a:p>
            <a:pPr eaLnBrk="1" hangingPunct="1"/>
            <a:r>
              <a:rPr lang="en-CA" smtClean="0"/>
              <a:t>Elevation 60’, azimuth 0’ </a:t>
            </a:r>
            <a:endParaRPr lang="en-US" smtClean="0"/>
          </a:p>
          <a:p>
            <a:pPr eaLnBrk="1" hangingPunct="1"/>
            <a:r>
              <a:rPr lang="en-CA" smtClean="0"/>
              <a:t>Elevation -60’ , azimuth 0’</a:t>
            </a:r>
            <a:r>
              <a:rPr lang="en-US" smtClean="0"/>
              <a:t> </a:t>
            </a:r>
          </a:p>
          <a:p>
            <a:pPr eaLnBrk="1" hangingPunct="1"/>
            <a:r>
              <a:rPr lang="en-CA" smtClean="0"/>
              <a:t>HRTF applies filtering even when both azimuth and elevation angles are zero.  Compare it with the unprocessed Tom’s diner clip here:</a:t>
            </a:r>
            <a:endParaRPr lang="en-US" smtClean="0"/>
          </a:p>
          <a:p>
            <a:pPr eaLnBrk="1" hangingPunct="1"/>
            <a:r>
              <a:rPr lang="en-CA" smtClean="0"/>
              <a:t>Unprocessed mono Tom’s diner </a:t>
            </a:r>
            <a:endParaRPr lang="en-US" smtClean="0"/>
          </a:p>
          <a:p>
            <a:pPr eaLnBrk="1" hangingPunct="1"/>
            <a:r>
              <a:rPr lang="en-CA" smtClean="0"/>
              <a:t>Stereo, elevation 0’, azimuth 0’</a:t>
            </a:r>
          </a:p>
          <a:p>
            <a:pPr eaLnBrk="1" hangingPunct="1"/>
            <a:r>
              <a:rPr lang="en-CA" smtClean="0"/>
              <a:t>The elevation cues are much harder to notice and pick up on than the azimuth cues.  One reason for this, as discussed in the text, is that the HRTF parameters often need to be fine-tuned to a particular user’s ears.</a:t>
            </a:r>
            <a:r>
              <a:rPr lang="en-US" smtClean="0"/>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xfrm>
            <a:off x="4021088" y="9721869"/>
            <a:ext cx="3076672" cy="511053"/>
          </a:xfrm>
          <a:prstGeom prst="rect">
            <a:avLst/>
          </a:prstGeom>
          <a:noFill/>
        </p:spPr>
        <p:txBody>
          <a:bodyPr lIns="93689" tIns="46845" rIns="93689" bIns="46845"/>
          <a:lstStyle/>
          <a:p>
            <a:fld id="{96A5F662-716B-4044-86CC-6FD90D75820C}" type="slidenum">
              <a:rPr lang="en-US"/>
              <a:pPr/>
              <a:t>26</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r>
              <a:rPr lang="en-CA" smtClean="0"/>
              <a:t>Using a flexible overlap-add method it is possible to create the illusion of moving, rotating sound source about the listener’s head.  The procedure consists of performing HRTF processing on a small segment of the sound file, and then overlap-adding this segment together with another at a slightly different azimuth or elevation angle.  The effect is quite convincing and helps immensely in demonstrating to the user that the HRTF is in fact working correctly.  The overlap-add does not attempt to perform any processing on the input as one might do in the case of for example time stretching; it simply attempts to smooth different “chunks” out of output.</a:t>
            </a:r>
          </a:p>
          <a:p>
            <a:pPr eaLnBrk="1" hangingPunct="1"/>
            <a:r>
              <a:rPr lang="en-CA" smtClean="0"/>
              <a:t>360’ clockwise rotation, beginning behind the user </a:t>
            </a:r>
            <a:endParaRPr lang="en-US" smtClean="0"/>
          </a:p>
          <a:p>
            <a:pPr eaLnBrk="1" hangingPunct="1"/>
            <a:r>
              <a:rPr lang="en-CA" smtClean="0"/>
              <a:t>azimuth from –10’ to 10’, elevation from –60’ to 60</a:t>
            </a:r>
            <a:r>
              <a:rPr lang="en-US" smtClean="0"/>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For reproduction via multiple loudspeakers, it is important to take some specific aspects of localization into account. In fact, different and sometimes contradictory cues come into play when multiple sources radiate coherent or partially coherent signals. Particularly important is the case of a listener hearing signals arriving from the sources only at slightly different levels and times. In this case the sources will cooperate to provide a single sound event located at a place different from the source locations. For larger differences in the incoming signal the virtual sound images tend to collapse onto one of the real sources. The precedence effect is largely responsible for this phenomenon.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When we talk about two dimensional speaker array we refer to those that can be given x and y coordinates to place the speakers, 5.1 and 7.1 are examples of 2D speaker array, whilst stereo is a 1d speaker array as both speakers are in  a line. A three dimensional speaker array is one where height information is also reproduced so there are speakers placed around, above and below the listener, usually this is a sphere or sometime a cube shape.</a:t>
            </a:r>
          </a:p>
        </p:txBody>
      </p:sp>
      <p:sp>
        <p:nvSpPr>
          <p:cNvPr id="19459"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2C065794-2240-4B4A-A0D9-E338BB697570}" type="slidenum">
              <a:rPr lang="en-GB"/>
              <a:pPr fontAlgn="base">
                <a:spcBef>
                  <a:spcPct val="0"/>
                </a:spcBef>
                <a:spcAft>
                  <a:spcPct val="0"/>
                </a:spcAft>
              </a:pPr>
              <a:t>33</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p:spPr>
      </p:sp>
      <p:sp>
        <p:nvSpPr>
          <p:cNvPr id="215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Dolby has been using multichannel surround since 1941. There are some important differences between the original dolby pro logic and todays 5.1 and 7.1 formats. The original surround was matrixed to a 2channel carrier format using phase inversion to reproduce the signal if rear channels were available on playback. Now the audio carrier is fully discrete and has separate metadata that contains information on the downmix settings for stereo reproduction.</a:t>
            </a:r>
          </a:p>
        </p:txBody>
      </p:sp>
      <p:sp>
        <p:nvSpPr>
          <p:cNvPr id="21507"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63EB98CF-6CE6-47E4-84D2-5628E711DF17}" type="slidenum">
              <a:rPr lang="en-GB"/>
              <a:pPr fontAlgn="base">
                <a:spcBef>
                  <a:spcPct val="0"/>
                </a:spcBef>
                <a:spcAft>
                  <a:spcPct val="0"/>
                </a:spcAft>
              </a:pPr>
              <a:t>34</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Quadraphonics was an ill fated surround format of the 1970s. It aimed at giving users a surround experience by placing four speakers in a cube, each separated by 90 degrees. However the angular distance between the speakers is far too great; creating gaps between speakers and pulling sounds towards the speakers. This doesn’t give the user a realistic playback environment and was in fact the target of quite a few of Michael Gerzon’s papers. He proved over and over the poor sound localisation of using this speaker array. </a:t>
            </a:r>
          </a:p>
        </p:txBody>
      </p:sp>
      <p:sp>
        <p:nvSpPr>
          <p:cNvPr id="23555"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B25FF75A-8122-4911-990D-ABA3B10067E3}" type="slidenum">
              <a:rPr lang="en-GB"/>
              <a:pPr fontAlgn="base">
                <a:spcBef>
                  <a:spcPct val="0"/>
                </a:spcBef>
                <a:spcAft>
                  <a:spcPct val="0"/>
                </a:spcAft>
              </a:pPr>
              <a:t>35</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Panning sources in 5.1 uses sine/cosine law.</a:t>
            </a:r>
          </a:p>
        </p:txBody>
      </p:sp>
      <p:sp>
        <p:nvSpPr>
          <p:cNvPr id="25603"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7B549413-4247-4E6E-8CE5-CEAFE2FF43E1}" type="slidenum">
              <a:rPr lang="en-GB"/>
              <a:pPr fontAlgn="base">
                <a:spcBef>
                  <a:spcPct val="0"/>
                </a:spcBef>
                <a:spcAft>
                  <a:spcPct val="0"/>
                </a:spcAft>
              </a:pPr>
              <a:t>36</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There have been many microphone arrays developed for recording in 5.0 or 5.1. Some of these are shown in the pictures and are Surround Decca Tree, Double MS and Hamasaki Square. These techniques have specific places where each microphone should be panned and quite often it can be a microphone per speaker arrangement. My personal favourite of these has been the Surround Decca Tree, which will be demonstrated later. One of the best attributes is that this method makes use of the law of the first wave front or the Haas effect. A Great resource for recording in 5.1 is Rumsey’s Spatial Audio.</a:t>
            </a:r>
          </a:p>
          <a:p>
            <a:pPr>
              <a:spcBef>
                <a:spcPct val="0"/>
              </a:spcBef>
            </a:pPr>
            <a:endParaRPr lang="en-GB" smtClean="0"/>
          </a:p>
        </p:txBody>
      </p:sp>
      <p:sp>
        <p:nvSpPr>
          <p:cNvPr id="47107"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75513A2F-18B6-4B29-9807-61040AD06AF5}" type="slidenum">
              <a:rPr lang="en-GB"/>
              <a:pPr fontAlgn="base">
                <a:spcBef>
                  <a:spcPct val="0"/>
                </a:spcBef>
                <a:spcAft>
                  <a:spcPct val="0"/>
                </a:spcAft>
              </a:pPr>
              <a:t>37</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 </a:t>
            </a:r>
            <a:r>
              <a:rPr lang="en-US" b="1" dirty="0" smtClean="0"/>
              <a:t>Decca Tree</a:t>
            </a:r>
            <a:r>
              <a:rPr lang="en-US" dirty="0" smtClean="0"/>
              <a:t> is a spaced </a:t>
            </a:r>
            <a:r>
              <a:rPr lang="en-US" dirty="0" smtClean="0">
                <a:hlinkClick r:id="rId3" action="ppaction://hlinkfile" tooltip="Microphone"/>
              </a:rPr>
              <a:t>microphone</a:t>
            </a:r>
            <a:r>
              <a:rPr lang="en-US" dirty="0" smtClean="0"/>
              <a:t> array most commonly used for </a:t>
            </a:r>
            <a:r>
              <a:rPr lang="en-US" dirty="0" smtClean="0">
                <a:hlinkClick r:id="rId4" action="ppaction://hlinkfile" tooltip="Orchestras"/>
              </a:rPr>
              <a:t>orchestral</a:t>
            </a:r>
            <a:r>
              <a:rPr lang="en-US" dirty="0" smtClean="0"/>
              <a:t> recording</a:t>
            </a:r>
          </a:p>
          <a:p>
            <a:pPr>
              <a:spcBef>
                <a:spcPct val="0"/>
              </a:spcBef>
            </a:pPr>
            <a:r>
              <a:rPr lang="en-GB" dirty="0" smtClean="0"/>
              <a:t>Talked bout:</a:t>
            </a:r>
            <a:br>
              <a:rPr lang="en-GB" dirty="0" smtClean="0"/>
            </a:br>
            <a:r>
              <a:rPr lang="en-GB" dirty="0" smtClean="0"/>
              <a:t>Correlation/</a:t>
            </a:r>
            <a:r>
              <a:rPr lang="en-GB" dirty="0" err="1" smtClean="0"/>
              <a:t>Decorrelation</a:t>
            </a:r>
            <a:r>
              <a:rPr lang="en-GB" dirty="0" smtClean="0"/>
              <a:t>, issues of stereo or mono compatibility</a:t>
            </a:r>
          </a:p>
        </p:txBody>
      </p:sp>
      <p:sp>
        <p:nvSpPr>
          <p:cNvPr id="29699"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2DE8963F-3382-43D9-BDFA-CD0817F65762}" type="slidenum">
              <a:rPr lang="en-GB"/>
              <a:pPr fontAlgn="base">
                <a:spcBef>
                  <a:spcPct val="0"/>
                </a:spcBef>
                <a:spcAft>
                  <a:spcPct val="0"/>
                </a:spcAft>
              </a:pPr>
              <a:t>38</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In 7.1 the front 3 channels are in the same positions as 5.1. The 5.1 rear channels can be left in the same position but are now the side channels. The extra two channels are positioned at +/-135 to 150 degrees. To note when using 7.1 on some microsoft operating systems the side and rear channels are mapped the wrong way round.</a:t>
            </a:r>
          </a:p>
        </p:txBody>
      </p:sp>
      <p:sp>
        <p:nvSpPr>
          <p:cNvPr id="31747"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CF182AA9-8B17-40AB-9DA3-341338BC378B}" type="slidenum">
              <a:rPr lang="en-GB"/>
              <a:pPr fontAlgn="base">
                <a:spcBef>
                  <a:spcPct val="0"/>
                </a:spcBef>
                <a:spcAft>
                  <a:spcPct val="0"/>
                </a:spcAft>
              </a:pPr>
              <a:t>39</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The improvements that 7.1 offers over 5.1 is filling some of the gaps between the speakers that were present in 5.1. By adding extra rear channels there is now not a 140 degree gap between surround left and surround right. And for accommodating the home user setup, there’s still going to be space between the sofa and tv to walk around the room.</a:t>
            </a:r>
          </a:p>
        </p:txBody>
      </p:sp>
      <p:sp>
        <p:nvSpPr>
          <p:cNvPr id="33795"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B523E306-6E71-4245-97C3-6CF1EDAE6F5D}" type="slidenum">
              <a:rPr lang="en-GB"/>
              <a:pPr fontAlgn="base">
                <a:spcBef>
                  <a:spcPct val="0"/>
                </a:spcBef>
                <a:spcAft>
                  <a:spcPct val="0"/>
                </a:spcAft>
              </a:pPr>
              <a:t>40</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At the latest AES Conference, Audio for Games, Simon Goodwin proposed a 3d speaker layout that he called 3D7.1. Simon worked within the limits of HDMI 1.3 where it is possible to have 8 uncompressed full bandwidth channels, though he actually used the limitations of 7.1 hardware and kept one channel as the LFE. He used Gerzon’s proposal from the 1970s of using a tetrahedron, so the speakers were equidistant from the user. The downside to this method is that there is limited height information and its only nearly 5.1 compatible.</a:t>
            </a:r>
          </a:p>
        </p:txBody>
      </p:sp>
      <p:sp>
        <p:nvSpPr>
          <p:cNvPr id="35843"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1294AE55-C9EA-46ED-A04B-17DF529BA1E1}" type="slidenum">
              <a:rPr lang="en-GB"/>
              <a:pPr fontAlgn="base">
                <a:spcBef>
                  <a:spcPct val="0"/>
                </a:spcBef>
                <a:spcAft>
                  <a:spcPct val="0"/>
                </a:spcAft>
              </a:pPr>
              <a:t>41</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As can be seen in the picture the layout suggested is somewhat limited in its height reproduction around a 360 degree horizontal, notably with no speaker above the user. However based upon the hardware limitations it is a viable option and a step in the right direction for home 3D audio.</a:t>
            </a:r>
          </a:p>
        </p:txBody>
      </p:sp>
      <p:sp>
        <p:nvSpPr>
          <p:cNvPr id="37891"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BF70251E-CDF4-47EF-BA12-3C53B0E8AD82}" type="slidenum">
              <a:rPr lang="en-GB"/>
              <a:pPr fontAlgn="base">
                <a:spcBef>
                  <a:spcPct val="0"/>
                </a:spcBef>
                <a:spcAft>
                  <a:spcPct val="0"/>
                </a:spcAft>
              </a:pPr>
              <a:t>42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xfrm>
            <a:off x="4021088" y="9721869"/>
            <a:ext cx="3076672" cy="511053"/>
          </a:xfrm>
          <a:prstGeom prst="rect">
            <a:avLst/>
          </a:prstGeom>
          <a:noFill/>
        </p:spPr>
        <p:txBody>
          <a:bodyPr lIns="93689" tIns="46845" rIns="93689" bIns="46845"/>
          <a:lstStyle/>
          <a:p>
            <a:fld id="{CAA1651B-F1DE-40D4-AB86-8768291EC337}" type="slidenum">
              <a:rPr lang="en-US"/>
              <a:pPr/>
              <a:t>4</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r>
              <a:rPr lang="en-US" smtClean="0"/>
              <a:t>Using a multichannel sound reproduction system we can change the apparent position of a virtual sound source just by feeding the channels with the same signal and adjusting the relative amplitude of the channels. This task is usually accomplished, as part of the mixdown process, by the sound engineer for each sound source, thus composing a panorama of acoustic events in the space spanned by the loudspeakers.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Ambisonics was developed in the 1970s with most credit going to Michael Gerzon. This has been a system used by many for 3D playback since its introduction. Ambisonics is based on the principles of spherical harmonics. A sound source is given a chosen azimuth and elevation and based on these it is decomposed into directional elements. The W component is an omnidrection component, X is a front to back figure of 8 directional component, depending on literature Y is right-left directional component or vice verse and Z is an up down figure of 8 directional component. W is known as zeroth order and XYZ are called first order. These are known as the encoding equations, which are the main equations that people try to change to adapt ambisonics.</a:t>
            </a:r>
          </a:p>
        </p:txBody>
      </p:sp>
      <p:sp>
        <p:nvSpPr>
          <p:cNvPr id="40963"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D28FF991-4617-4AF4-90DC-D0B5061B4F42}" type="slidenum">
              <a:rPr lang="en-GB"/>
              <a:pPr fontAlgn="base">
                <a:spcBef>
                  <a:spcPct val="0"/>
                </a:spcBef>
                <a:spcAft>
                  <a:spcPct val="0"/>
                </a:spcAft>
              </a:pPr>
              <a:t>43</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The use of higher orders gives higher spatial resolution. Higher orders use more directional components, as the order increases the previous orders are always used as well, it is an additive system. You can see from the pictures that as the order increases the cardioid lobe produced becomes narrower with greater directional accuracy although more rear and side lobes are produce. The lobes, however decrase in amplitude as the order increases and spread over a wider area making them less distractive to the listener.</a:t>
            </a:r>
          </a:p>
        </p:txBody>
      </p:sp>
      <p:sp>
        <p:nvSpPr>
          <p:cNvPr id="43011"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F22AAA5C-757E-4691-9EF5-C485324F2AB4}" type="slidenum">
              <a:rPr lang="en-GB"/>
              <a:pPr fontAlgn="base">
                <a:spcBef>
                  <a:spcPct val="0"/>
                </a:spcBef>
                <a:spcAft>
                  <a:spcPct val="0"/>
                </a:spcAft>
              </a:pPr>
              <a:t>44</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dirty="0" err="1" smtClean="0"/>
              <a:t>Gerzon</a:t>
            </a:r>
            <a:r>
              <a:rPr lang="en-GB" dirty="0" smtClean="0"/>
              <a:t> in his great wisdom </a:t>
            </a:r>
            <a:r>
              <a:rPr lang="en-GB" smtClean="0"/>
              <a:t>helped </a:t>
            </a:r>
            <a:r>
              <a:rPr lang="en-GB" smtClean="0"/>
              <a:t>develop </a:t>
            </a:r>
            <a:r>
              <a:rPr lang="en-GB" dirty="0" smtClean="0"/>
              <a:t>the first </a:t>
            </a:r>
            <a:r>
              <a:rPr lang="en-GB" dirty="0" err="1" smtClean="0"/>
              <a:t>Soundfield</a:t>
            </a:r>
            <a:r>
              <a:rPr lang="en-GB" dirty="0" smtClean="0"/>
              <a:t> Microphone for recording </a:t>
            </a:r>
            <a:r>
              <a:rPr lang="en-GB" dirty="0" err="1" smtClean="0"/>
              <a:t>ambisonics</a:t>
            </a:r>
            <a:r>
              <a:rPr lang="en-GB" dirty="0" smtClean="0"/>
              <a:t>. </a:t>
            </a:r>
            <a:r>
              <a:rPr lang="en-GB" dirty="0" err="1" smtClean="0"/>
              <a:t>Ambisonics</a:t>
            </a:r>
            <a:r>
              <a:rPr lang="en-GB" dirty="0" smtClean="0"/>
              <a:t> from the beginning was both a format for recording, playback and panning synthesised sounds, this differs to any other format talked about here today. This uses a tetrahedral array of 4 microphone capsules which are known as A Format. These signals are then added and subtracted to produce the different W X Y and Z components for 1</a:t>
            </a:r>
            <a:r>
              <a:rPr lang="en-GB" baseline="30000" dirty="0" smtClean="0"/>
              <a:t>st</a:t>
            </a:r>
            <a:r>
              <a:rPr lang="en-GB" dirty="0" smtClean="0"/>
              <a:t> order B Format. A Native B Format array can be set up using 3 figure of eight microphones to produce B Format. The picture show a </a:t>
            </a:r>
            <a:r>
              <a:rPr lang="en-GB" dirty="0" err="1" smtClean="0"/>
              <a:t>Soundfield</a:t>
            </a:r>
            <a:r>
              <a:rPr lang="en-GB" dirty="0" smtClean="0"/>
              <a:t> A Format Tetrahedral </a:t>
            </a:r>
            <a:r>
              <a:rPr lang="en-GB" dirty="0" err="1" smtClean="0"/>
              <a:t>mic</a:t>
            </a:r>
            <a:r>
              <a:rPr lang="en-GB" dirty="0" smtClean="0"/>
              <a:t> on the left and a native b format array on the right.</a:t>
            </a:r>
          </a:p>
          <a:p>
            <a:pPr>
              <a:spcBef>
                <a:spcPct val="0"/>
              </a:spcBef>
            </a:pPr>
            <a:r>
              <a:rPr lang="en-GB" dirty="0" err="1" smtClean="0"/>
              <a:t>Ambisonics</a:t>
            </a:r>
            <a:r>
              <a:rPr lang="en-GB" dirty="0" smtClean="0"/>
              <a:t> is </a:t>
            </a:r>
            <a:r>
              <a:rPr lang="en-GB" dirty="0" err="1" smtClean="0"/>
              <a:t>prepanned</a:t>
            </a:r>
            <a:r>
              <a:rPr lang="en-GB" dirty="0" smtClean="0"/>
              <a:t> and can be decoded to any speaker layout.</a:t>
            </a:r>
          </a:p>
          <a:p>
            <a:pPr>
              <a:spcBef>
                <a:spcPct val="0"/>
              </a:spcBef>
            </a:pPr>
            <a:r>
              <a:rPr lang="en-GB" dirty="0" smtClean="0"/>
              <a:t>Lack of standardisation means no common users.</a:t>
            </a:r>
          </a:p>
        </p:txBody>
      </p:sp>
      <p:sp>
        <p:nvSpPr>
          <p:cNvPr id="45059"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18FC4CE1-6864-4692-BFD4-FAD79AB137D9}" type="slidenum">
              <a:rPr lang="en-GB"/>
              <a:pPr fontAlgn="base">
                <a:spcBef>
                  <a:spcPct val="0"/>
                </a:spcBef>
                <a:spcAft>
                  <a:spcPct val="0"/>
                </a:spcAft>
              </a:pPr>
              <a:t>45</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Like Ambisonics, vbap uses directional components to locate the point source. Using a triangulation based method, vector base amplitude panning uses three speakers in different planes to position a source, as seen in the picture. P is the point source and Ln, Lm and Lk are the speakers. If a source was panned between 2 speakers the resulting gains are identical to the tangent law. The vectors for speaker locations are calculated the same way as the point source vector.</a:t>
            </a:r>
          </a:p>
          <a:p>
            <a:pPr>
              <a:spcBef>
                <a:spcPct val="0"/>
              </a:spcBef>
            </a:pPr>
            <a:endParaRPr lang="en-GB" smtClean="0"/>
          </a:p>
        </p:txBody>
      </p:sp>
      <p:sp>
        <p:nvSpPr>
          <p:cNvPr id="48131"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1EEB8F60-D566-421C-8456-971D8D5232F8}" type="slidenum">
              <a:rPr lang="en-GB"/>
              <a:pPr fontAlgn="base">
                <a:spcBef>
                  <a:spcPct val="0"/>
                </a:spcBef>
                <a:spcAft>
                  <a:spcPct val="0"/>
                </a:spcAft>
              </a:pPr>
              <a:t>47</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The gains for speakers 1, 2 and 3 are calculated by multiplying the transform of the point source by the inverse matrix of the loudspeaker locations. Of course when using a 3D speaker array there are more than 3 speakers and the formula is applied to the active triplet. An active triplet is simply chosen by the triplet that the point source lies within. Once the gains have been calculated they are then normalised. There are alternates for calculating the gains such as simultaneous equations or Cramer’s Rule.</a:t>
            </a:r>
          </a:p>
        </p:txBody>
      </p:sp>
      <p:sp>
        <p:nvSpPr>
          <p:cNvPr id="51203"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A8B062FA-459B-4EC7-9883-4942C4F190DF}" type="slidenum">
              <a:rPr lang="en-GB"/>
              <a:pPr fontAlgn="base">
                <a:spcBef>
                  <a:spcPct val="0"/>
                </a:spcBef>
                <a:spcAft>
                  <a:spcPct val="0"/>
                </a:spcAft>
              </a:pPr>
              <a:t>48</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Wave Field Synthesis is another system for audio playback. In this the user is surround by many loudspeakers. By the use of so many loudspeakers it is possible to produce wave fronts of sound therefore giving better directionality and clarity of sound, this can be seen in the picture of the violinsit. However wavefield synthesis has its frequency range limited by the distance between the speakers. A hybrid method can be implemented to use amplitude panning above the Wave Field Synthesis frequency limit for an arbitrary array.</a:t>
            </a:r>
          </a:p>
        </p:txBody>
      </p:sp>
      <p:sp>
        <p:nvSpPr>
          <p:cNvPr id="53251"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A51632AA-0251-4A18-B5ED-F022D548FEBB}" type="slidenum">
              <a:rPr lang="en-GB"/>
              <a:pPr fontAlgn="base">
                <a:spcBef>
                  <a:spcPct val="0"/>
                </a:spcBef>
                <a:spcAft>
                  <a:spcPct val="0"/>
                </a:spcAft>
              </a:pPr>
              <a:t>49</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GB" smtClean="0"/>
              <a:t>So has anybody got any questions about what I’ve talked about today?</a:t>
            </a:r>
          </a:p>
        </p:txBody>
      </p:sp>
      <p:sp>
        <p:nvSpPr>
          <p:cNvPr id="55299" name="Slide Number Placeholder 3"/>
          <p:cNvSpPr>
            <a:spLocks noGrp="1"/>
          </p:cNvSpPr>
          <p:nvPr>
            <p:ph type="sldNum" sz="quarter" idx="5"/>
          </p:nvPr>
        </p:nvSpPr>
        <p:spPr bwMode="auto">
          <a:xfrm>
            <a:off x="4021294" y="9721106"/>
            <a:ext cx="3076363" cy="511731"/>
          </a:xfrm>
          <a:prstGeom prst="rect">
            <a:avLst/>
          </a:prstGeom>
          <a:noFill/>
          <a:ln>
            <a:miter lim="800000"/>
            <a:headEnd/>
            <a:tailEnd/>
          </a:ln>
        </p:spPr>
        <p:txBody>
          <a:bodyPr wrap="square" lIns="99048" tIns="49524" rIns="99048" bIns="49524" numCol="1" anchorCtr="0" compatLnSpc="1">
            <a:prstTxWarp prst="textNoShape">
              <a:avLst/>
            </a:prstTxWarp>
          </a:bodyPr>
          <a:lstStyle/>
          <a:p>
            <a:pPr fontAlgn="base">
              <a:spcBef>
                <a:spcPct val="0"/>
              </a:spcBef>
              <a:spcAft>
                <a:spcPct val="0"/>
              </a:spcAft>
            </a:pPr>
            <a:fld id="{7B38D560-51EE-4FE3-AECA-545EAF2F7E6E}" type="slidenum">
              <a:rPr lang="en-GB"/>
              <a:pPr fontAlgn="base">
                <a:spcBef>
                  <a:spcPct val="0"/>
                </a:spcBef>
                <a:spcAft>
                  <a:spcPct val="0"/>
                </a:spcAft>
              </a:pPr>
              <a:t>50</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a:ln/>
        </p:spPr>
        <p:txBody>
          <a:bodyPr/>
          <a:lstStyle/>
          <a:p>
            <a:pPr marL="70498" eaLnBrk="1" hangingPunct="1">
              <a:spcBef>
                <a:spcPts val="637"/>
              </a:spcBef>
            </a:pPr>
            <a:r>
              <a:rPr lang="en-US" sz="1700" dirty="0" smtClean="0">
                <a:solidFill>
                  <a:srgbClr val="000000"/>
                </a:solidFill>
                <a:cs typeface="Arial" pitchFamily="34" charset="0"/>
                <a:sym typeface="Arial" pitchFamily="34" charset="0"/>
              </a:rPr>
              <a:t>The figure shows the kind of curves that it is possible to draw from experiments with a standard stereo layout (i.e. central listener and angle of 60</a:t>
            </a:r>
            <a:r>
              <a:rPr lang="en-US" sz="1700" baseline="30000" dirty="0" smtClean="0">
                <a:solidFill>
                  <a:srgbClr val="000000"/>
                </a:solidFill>
                <a:cs typeface="Arial" pitchFamily="34" charset="0"/>
                <a:sym typeface="Arial" pitchFamily="34" charset="0"/>
              </a:rPr>
              <a:t>o</a:t>
            </a:r>
            <a:r>
              <a:rPr lang="en-US" sz="1700" dirty="0" smtClean="0">
                <a:solidFill>
                  <a:srgbClr val="000000"/>
                </a:solidFill>
                <a:cs typeface="Arial" pitchFamily="34" charset="0"/>
                <a:sym typeface="Arial" pitchFamily="34" charset="0"/>
              </a:rPr>
              <a:t> with the loudspeakers) and with broadband impulses as test signals.</a:t>
            </a:r>
          </a:p>
          <a:p>
            <a:pPr marL="70498" eaLnBrk="1" hangingPunct="1">
              <a:spcBef>
                <a:spcPts val="637"/>
              </a:spcBef>
            </a:pPr>
            <a:r>
              <a:rPr lang="en-US" sz="1700" dirty="0" smtClean="0">
                <a:solidFill>
                  <a:srgbClr val="000000"/>
                </a:solidFill>
                <a:cs typeface="Arial" pitchFamily="34" charset="0"/>
                <a:sym typeface="Arial" pitchFamily="34" charset="0"/>
              </a:rPr>
              <a:t>The figure shows the perceived displacement for a given level difference. The curve for level difference is well approximated by the </a:t>
            </a:r>
            <a:r>
              <a:rPr lang="en-US" sz="1700" dirty="0" err="1" smtClean="0">
                <a:solidFill>
                  <a:srgbClr val="000000"/>
                </a:solidFill>
                <a:cs typeface="Arial" pitchFamily="34" charset="0"/>
                <a:sym typeface="Arial" pitchFamily="34" charset="0"/>
              </a:rPr>
              <a:t>Blumlein</a:t>
            </a:r>
            <a:r>
              <a:rPr lang="en-US" sz="1700" dirty="0" smtClean="0">
                <a:solidFill>
                  <a:srgbClr val="000000"/>
                </a:solidFill>
                <a:cs typeface="Arial" pitchFamily="34" charset="0"/>
                <a:sym typeface="Arial" pitchFamily="34" charset="0"/>
              </a:rPr>
              <a:t> law.</a:t>
            </a:r>
          </a:p>
          <a:p>
            <a:pPr marL="70498" eaLnBrk="1" hangingPunct="1">
              <a:spcBef>
                <a:spcPts val="637"/>
              </a:spcBef>
            </a:pPr>
            <a:r>
              <a:rPr lang="en-US" sz="1700" dirty="0" smtClean="0">
                <a:solidFill>
                  <a:srgbClr val="000000"/>
                </a:solidFill>
                <a:cs typeface="Arial" pitchFamily="34" charset="0"/>
                <a:sym typeface="Arial" pitchFamily="34" charset="0"/>
              </a:rPr>
              <a:t>Gains equal: </a:t>
            </a:r>
            <a:r>
              <a:rPr lang="en-US" sz="1700" dirty="0" err="1" smtClean="0">
                <a:solidFill>
                  <a:srgbClr val="000000"/>
                </a:solidFill>
                <a:cs typeface="Arial" pitchFamily="34" charset="0"/>
                <a:sym typeface="Arial" pitchFamily="34" charset="0"/>
              </a:rPr>
              <a:t>sin</a:t>
            </a:r>
            <a:r>
              <a:rPr lang="en-US" sz="1700" dirty="0" err="1" smtClean="0">
                <a:solidFill>
                  <a:srgbClr val="000000"/>
                </a:solidFill>
                <a:latin typeface="Symbol" pitchFamily="18" charset="2"/>
                <a:ea typeface="Symbol" pitchFamily="18" charset="2"/>
                <a:cs typeface="Symbol" pitchFamily="18" charset="2"/>
                <a:sym typeface="Symbol" pitchFamily="18" charset="2"/>
              </a:rPr>
              <a:t>θ</a:t>
            </a:r>
            <a:r>
              <a:rPr lang="en-US" sz="1700" dirty="0" smtClean="0">
                <a:solidFill>
                  <a:srgbClr val="000000"/>
                </a:solidFill>
                <a:cs typeface="Arial" pitchFamily="34" charset="0"/>
                <a:sym typeface="Arial" pitchFamily="34" charset="0"/>
              </a:rPr>
              <a:t>=0</a:t>
            </a:r>
          </a:p>
          <a:p>
            <a:pPr marL="70498" eaLnBrk="1" hangingPunct="1">
              <a:spcBef>
                <a:spcPts val="637"/>
              </a:spcBef>
            </a:pPr>
            <a:r>
              <a:rPr lang="en-US" sz="1700" dirty="0" smtClean="0">
                <a:solidFill>
                  <a:srgbClr val="000000"/>
                </a:solidFill>
                <a:cs typeface="Arial" pitchFamily="34" charset="0"/>
                <a:sym typeface="Arial" pitchFamily="34" charset="0"/>
              </a:rPr>
              <a:t>All left: </a:t>
            </a:r>
            <a:r>
              <a:rPr lang="en-US" sz="1700" dirty="0" err="1" smtClean="0">
                <a:solidFill>
                  <a:srgbClr val="000000"/>
                </a:solidFill>
                <a:cs typeface="Arial" pitchFamily="34" charset="0"/>
                <a:sym typeface="Arial" pitchFamily="34" charset="0"/>
              </a:rPr>
              <a:t>sin</a:t>
            </a:r>
            <a:r>
              <a:rPr lang="en-US" sz="1700" dirty="0" err="1" smtClean="0">
                <a:solidFill>
                  <a:srgbClr val="000000"/>
                </a:solidFill>
                <a:latin typeface="Symbol" pitchFamily="18" charset="2"/>
                <a:ea typeface="Symbol" pitchFamily="18" charset="2"/>
                <a:cs typeface="Symbol" pitchFamily="18" charset="2"/>
                <a:sym typeface="Symbol" pitchFamily="18" charset="2"/>
              </a:rPr>
              <a:t>θ</a:t>
            </a:r>
            <a:r>
              <a:rPr lang="en-US" sz="1700" dirty="0" smtClean="0">
                <a:solidFill>
                  <a:srgbClr val="000000"/>
                </a:solidFill>
                <a:cs typeface="Arial" pitchFamily="34" charset="0"/>
                <a:sym typeface="Arial" pitchFamily="34" charset="0"/>
              </a:rPr>
              <a:t>=</a:t>
            </a:r>
            <a:r>
              <a:rPr lang="en-US" sz="1700" dirty="0" err="1" smtClean="0">
                <a:solidFill>
                  <a:srgbClr val="000000"/>
                </a:solidFill>
                <a:cs typeface="Arial" pitchFamily="34" charset="0"/>
                <a:sym typeface="Arial" pitchFamily="34" charset="0"/>
              </a:rPr>
              <a:t>sin</a:t>
            </a:r>
            <a:r>
              <a:rPr lang="en-US" sz="1700" dirty="0" err="1" smtClean="0">
                <a:solidFill>
                  <a:srgbClr val="000000"/>
                </a:solidFill>
                <a:latin typeface="Symbol" pitchFamily="18" charset="2"/>
                <a:ea typeface="Symbol" pitchFamily="18" charset="2"/>
                <a:cs typeface="Symbol" pitchFamily="18" charset="2"/>
                <a:sym typeface="Symbol" pitchFamily="18" charset="2"/>
              </a:rPr>
              <a:t>θ</a:t>
            </a:r>
            <a:r>
              <a:rPr lang="en-US" sz="1500" baseline="-20000" dirty="0" err="1" smtClean="0">
                <a:solidFill>
                  <a:srgbClr val="000000"/>
                </a:solidFill>
                <a:latin typeface="Arial Italic" charset="0"/>
                <a:cs typeface="Arial Italic" charset="0"/>
                <a:sym typeface="Arial Italic" charset="0"/>
              </a:rPr>
              <a:t>L</a:t>
            </a:r>
            <a:r>
              <a:rPr lang="en-US" sz="1700" dirty="0" smtClean="0">
                <a:solidFill>
                  <a:srgbClr val="000000"/>
                </a:solidFill>
                <a:cs typeface="Arial" pitchFamily="34" charset="0"/>
                <a:sym typeface="Arial" pitchFamily="34" charset="0"/>
              </a:rPr>
              <a:t> </a:t>
            </a:r>
          </a:p>
          <a:p>
            <a:pPr marL="70498" eaLnBrk="1" hangingPunct="1">
              <a:spcBef>
                <a:spcPts val="637"/>
              </a:spcBef>
            </a:pPr>
            <a:r>
              <a:rPr lang="en-US" sz="1700" dirty="0" smtClean="0">
                <a:solidFill>
                  <a:srgbClr val="000000"/>
                </a:solidFill>
                <a:cs typeface="Arial" pitchFamily="34" charset="0"/>
                <a:sym typeface="Arial" pitchFamily="34" charset="0"/>
              </a:rPr>
              <a:t>All right: </a:t>
            </a:r>
            <a:r>
              <a:rPr lang="en-US" sz="1700" dirty="0" err="1" smtClean="0">
                <a:solidFill>
                  <a:srgbClr val="000000"/>
                </a:solidFill>
                <a:cs typeface="Arial" pitchFamily="34" charset="0"/>
                <a:sym typeface="Arial" pitchFamily="34" charset="0"/>
              </a:rPr>
              <a:t>sin</a:t>
            </a:r>
            <a:r>
              <a:rPr lang="en-US" sz="1700" dirty="0" err="1" smtClean="0">
                <a:solidFill>
                  <a:srgbClr val="000000"/>
                </a:solidFill>
                <a:latin typeface="Symbol" pitchFamily="18" charset="2"/>
                <a:ea typeface="Symbol" pitchFamily="18" charset="2"/>
                <a:cs typeface="Symbol" pitchFamily="18" charset="2"/>
                <a:sym typeface="Symbol" pitchFamily="18" charset="2"/>
              </a:rPr>
              <a:t>θ</a:t>
            </a:r>
            <a:r>
              <a:rPr lang="en-US" sz="1700" dirty="0" smtClean="0">
                <a:solidFill>
                  <a:srgbClr val="000000"/>
                </a:solidFill>
                <a:cs typeface="Arial" pitchFamily="34" charset="0"/>
                <a:sym typeface="Arial" pitchFamily="34" charset="0"/>
              </a:rPr>
              <a:t>=-</a:t>
            </a:r>
            <a:r>
              <a:rPr lang="en-US" sz="1700" dirty="0" err="1" smtClean="0">
                <a:solidFill>
                  <a:srgbClr val="000000"/>
                </a:solidFill>
                <a:cs typeface="Arial" pitchFamily="34" charset="0"/>
                <a:sym typeface="Arial" pitchFamily="34" charset="0"/>
              </a:rPr>
              <a:t>sin</a:t>
            </a:r>
            <a:r>
              <a:rPr lang="en-US" sz="1700" dirty="0" err="1" smtClean="0">
                <a:solidFill>
                  <a:srgbClr val="000000"/>
                </a:solidFill>
                <a:latin typeface="Symbol" pitchFamily="18" charset="2"/>
                <a:ea typeface="Symbol" pitchFamily="18" charset="2"/>
                <a:cs typeface="Symbol" pitchFamily="18" charset="2"/>
                <a:sym typeface="Symbol" pitchFamily="18" charset="2"/>
              </a:rPr>
              <a:t>θ</a:t>
            </a:r>
            <a:r>
              <a:rPr lang="en-US" sz="1700" baseline="-20000" dirty="0" err="1" smtClean="0">
                <a:solidFill>
                  <a:srgbClr val="000000"/>
                </a:solidFill>
                <a:latin typeface="Arial Italic" charset="0"/>
                <a:cs typeface="Arial Italic" charset="0"/>
                <a:sym typeface="Arial Italic" charset="0"/>
              </a:rPr>
              <a:t>L</a:t>
            </a:r>
            <a:endParaRPr lang="en-US" sz="1700" baseline="-20000" dirty="0" smtClean="0">
              <a:solidFill>
                <a:srgbClr val="000000"/>
              </a:solidFill>
              <a:latin typeface="Arial Italic" charset="0"/>
              <a:cs typeface="Arial Italic" charset="0"/>
              <a:sym typeface="Arial Italic" charset="0"/>
            </a:endParaRPr>
          </a:p>
          <a:p>
            <a:pPr marL="70498" eaLnBrk="1" hangingPunct="1">
              <a:spcBef>
                <a:spcPts val="637"/>
              </a:spcBef>
            </a:pPr>
            <a:r>
              <a:rPr lang="en-US" sz="1700" dirty="0" err="1" smtClean="0">
                <a:solidFill>
                  <a:srgbClr val="000000"/>
                </a:solidFill>
                <a:latin typeface="Arial Italic" charset="0"/>
                <a:cs typeface="Arial Italic" charset="0"/>
                <a:sym typeface="Arial Italic" charset="0"/>
              </a:rPr>
              <a:t>g</a:t>
            </a:r>
            <a:r>
              <a:rPr lang="en-US" sz="1700" baseline="-20000" dirty="0" err="1" smtClean="0">
                <a:solidFill>
                  <a:srgbClr val="000000"/>
                </a:solidFill>
                <a:latin typeface="Arial Italic" charset="0"/>
                <a:cs typeface="Arial Italic" charset="0"/>
                <a:sym typeface="Arial Italic" charset="0"/>
              </a:rPr>
              <a:t>L</a:t>
            </a:r>
            <a:r>
              <a:rPr lang="en-US" sz="1700" dirty="0" smtClean="0">
                <a:solidFill>
                  <a:srgbClr val="000000"/>
                </a:solidFill>
                <a:cs typeface="Arial" pitchFamily="34" charset="0"/>
                <a:sym typeface="Arial" pitchFamily="34" charset="0"/>
              </a:rPr>
              <a:t>=2</a:t>
            </a:r>
            <a:r>
              <a:rPr lang="en-US" sz="1700" dirty="0" smtClean="0">
                <a:solidFill>
                  <a:srgbClr val="000000"/>
                </a:solidFill>
                <a:latin typeface="Arial Italic" charset="0"/>
                <a:cs typeface="Arial Italic" charset="0"/>
                <a:sym typeface="Arial Italic" charset="0"/>
              </a:rPr>
              <a:t>g</a:t>
            </a:r>
            <a:r>
              <a:rPr lang="en-US" sz="1700" baseline="-20000" dirty="0" smtClean="0">
                <a:solidFill>
                  <a:srgbClr val="000000"/>
                </a:solidFill>
                <a:latin typeface="Arial Italic" charset="0"/>
                <a:cs typeface="Arial Italic" charset="0"/>
                <a:sym typeface="Arial Italic" charset="0"/>
              </a:rPr>
              <a:t>R</a:t>
            </a:r>
            <a:r>
              <a:rPr lang="en-US" sz="1700" dirty="0" smtClean="0">
                <a:solidFill>
                  <a:srgbClr val="000000"/>
                </a:solidFill>
                <a:cs typeface="Arial" pitchFamily="34" charset="0"/>
                <a:sym typeface="Arial" pitchFamily="34" charset="0"/>
              </a:rPr>
              <a:t>: </a:t>
            </a:r>
            <a:r>
              <a:rPr lang="en-US" sz="1700" dirty="0" err="1" smtClean="0">
                <a:solidFill>
                  <a:srgbClr val="000000"/>
                </a:solidFill>
                <a:cs typeface="Arial" pitchFamily="34" charset="0"/>
                <a:sym typeface="Arial" pitchFamily="34" charset="0"/>
              </a:rPr>
              <a:t>sin</a:t>
            </a:r>
            <a:r>
              <a:rPr lang="en-US" sz="1700" dirty="0" err="1" smtClean="0">
                <a:solidFill>
                  <a:srgbClr val="000000"/>
                </a:solidFill>
                <a:latin typeface="Symbol" pitchFamily="18" charset="2"/>
                <a:ea typeface="Symbol" pitchFamily="18" charset="2"/>
                <a:cs typeface="Symbol" pitchFamily="18" charset="2"/>
                <a:sym typeface="Symbol" pitchFamily="18" charset="2"/>
              </a:rPr>
              <a:t>θ</a:t>
            </a:r>
            <a:r>
              <a:rPr lang="en-US" sz="1700" dirty="0" smtClean="0">
                <a:solidFill>
                  <a:srgbClr val="000000"/>
                </a:solidFill>
                <a:cs typeface="Arial" pitchFamily="34" charset="0"/>
                <a:sym typeface="Arial" pitchFamily="34" charset="0"/>
              </a:rPr>
              <a:t>=(</a:t>
            </a:r>
            <a:r>
              <a:rPr lang="en-US" sz="1700" dirty="0" err="1" smtClean="0">
                <a:solidFill>
                  <a:srgbClr val="000000"/>
                </a:solidFill>
                <a:cs typeface="Arial" pitchFamily="34" charset="0"/>
                <a:sym typeface="Arial" pitchFamily="34" charset="0"/>
              </a:rPr>
              <a:t>sin</a:t>
            </a:r>
            <a:r>
              <a:rPr lang="en-US" sz="1700" dirty="0" err="1" smtClean="0">
                <a:solidFill>
                  <a:srgbClr val="000000"/>
                </a:solidFill>
                <a:latin typeface="Symbol" pitchFamily="18" charset="2"/>
                <a:ea typeface="Symbol" pitchFamily="18" charset="2"/>
                <a:cs typeface="Symbol" pitchFamily="18" charset="2"/>
                <a:sym typeface="Symbol" pitchFamily="18" charset="2"/>
              </a:rPr>
              <a:t>θ</a:t>
            </a:r>
            <a:r>
              <a:rPr lang="en-US" sz="1700" baseline="-20000" dirty="0" err="1" smtClean="0">
                <a:solidFill>
                  <a:srgbClr val="000000"/>
                </a:solidFill>
                <a:latin typeface="Arial Italic" charset="0"/>
                <a:cs typeface="Arial Italic" charset="0"/>
                <a:sym typeface="Arial Italic" charset="0"/>
              </a:rPr>
              <a:t>L</a:t>
            </a:r>
            <a:r>
              <a:rPr lang="en-US" sz="1700" dirty="0" smtClean="0">
                <a:solidFill>
                  <a:srgbClr val="000000"/>
                </a:solidFill>
                <a:cs typeface="Arial" pitchFamily="34" charset="0"/>
                <a:sym typeface="Arial" pitchFamily="34" charset="0"/>
              </a:rPr>
              <a:t>)/3</a:t>
            </a:r>
          </a:p>
          <a:p>
            <a:pPr marL="70498" eaLnBrk="1" hangingPunct="1">
              <a:spcBef>
                <a:spcPts val="637"/>
              </a:spcBef>
            </a:pPr>
            <a:r>
              <a:rPr lang="en-US" sz="1700" dirty="0" err="1" smtClean="0">
                <a:solidFill>
                  <a:srgbClr val="000000"/>
                </a:solidFill>
                <a:latin typeface="Arial Italic" charset="0"/>
                <a:cs typeface="Arial Italic" charset="0"/>
                <a:sym typeface="Arial Italic" charset="0"/>
              </a:rPr>
              <a:t>g</a:t>
            </a:r>
            <a:r>
              <a:rPr lang="en-US" sz="1700" baseline="-20000" dirty="0" err="1" smtClean="0">
                <a:solidFill>
                  <a:srgbClr val="000000"/>
                </a:solidFill>
                <a:latin typeface="Arial Italic" charset="0"/>
                <a:cs typeface="Arial Italic" charset="0"/>
                <a:sym typeface="Arial Italic" charset="0"/>
              </a:rPr>
              <a:t>L</a:t>
            </a:r>
            <a:r>
              <a:rPr lang="en-US" sz="1700" dirty="0" smtClean="0">
                <a:solidFill>
                  <a:srgbClr val="000000"/>
                </a:solidFill>
                <a:cs typeface="Arial" pitchFamily="34" charset="0"/>
                <a:sym typeface="Arial" pitchFamily="34" charset="0"/>
              </a:rPr>
              <a:t>=</a:t>
            </a:r>
            <a:r>
              <a:rPr lang="en-US" sz="1700" dirty="0" err="1" smtClean="0">
                <a:solidFill>
                  <a:srgbClr val="000000"/>
                </a:solidFill>
                <a:latin typeface="Arial Italic" charset="0"/>
                <a:cs typeface="Arial Italic" charset="0"/>
                <a:sym typeface="Arial Italic" charset="0"/>
              </a:rPr>
              <a:t>g</a:t>
            </a:r>
            <a:r>
              <a:rPr lang="en-US" sz="1700" baseline="-20000" dirty="0" err="1" smtClean="0">
                <a:solidFill>
                  <a:srgbClr val="000000"/>
                </a:solidFill>
                <a:latin typeface="Arial Italic" charset="0"/>
                <a:cs typeface="Arial Italic" charset="0"/>
                <a:sym typeface="Arial Italic" charset="0"/>
              </a:rPr>
              <a:t>R</a:t>
            </a:r>
            <a:r>
              <a:rPr lang="en-US" sz="1700" dirty="0" smtClean="0">
                <a:solidFill>
                  <a:srgbClr val="000000"/>
                </a:solidFill>
                <a:latin typeface="Arial Italic" charset="0"/>
                <a:cs typeface="Arial Italic" charset="0"/>
                <a:sym typeface="Arial Italic" charset="0"/>
              </a:rPr>
              <a:t>/</a:t>
            </a:r>
            <a:r>
              <a:rPr lang="en-US" sz="1700" dirty="0" smtClean="0">
                <a:solidFill>
                  <a:srgbClr val="000000"/>
                </a:solidFill>
                <a:cs typeface="Arial" pitchFamily="34" charset="0"/>
                <a:sym typeface="Arial" pitchFamily="34" charset="0"/>
              </a:rPr>
              <a:t>2: </a:t>
            </a:r>
            <a:r>
              <a:rPr lang="en-US" sz="1700" dirty="0" err="1" smtClean="0">
                <a:solidFill>
                  <a:srgbClr val="000000"/>
                </a:solidFill>
                <a:cs typeface="Arial" pitchFamily="34" charset="0"/>
                <a:sym typeface="Arial" pitchFamily="34" charset="0"/>
              </a:rPr>
              <a:t>sin</a:t>
            </a:r>
            <a:r>
              <a:rPr lang="en-US" sz="1700" dirty="0" err="1" smtClean="0">
                <a:solidFill>
                  <a:srgbClr val="000000"/>
                </a:solidFill>
                <a:latin typeface="Symbol" pitchFamily="18" charset="2"/>
                <a:ea typeface="Symbol" pitchFamily="18" charset="2"/>
                <a:cs typeface="Symbol" pitchFamily="18" charset="2"/>
                <a:sym typeface="Symbol" pitchFamily="18" charset="2"/>
              </a:rPr>
              <a:t>θ</a:t>
            </a:r>
            <a:r>
              <a:rPr lang="en-US" sz="1700" dirty="0" smtClean="0">
                <a:solidFill>
                  <a:srgbClr val="000000"/>
                </a:solidFill>
                <a:cs typeface="Arial" pitchFamily="34" charset="0"/>
                <a:sym typeface="Arial" pitchFamily="34" charset="0"/>
              </a:rPr>
              <a:t>=-(</a:t>
            </a:r>
            <a:r>
              <a:rPr lang="en-US" sz="1700" dirty="0" err="1" smtClean="0">
                <a:solidFill>
                  <a:srgbClr val="000000"/>
                </a:solidFill>
                <a:cs typeface="Arial" pitchFamily="34" charset="0"/>
                <a:sym typeface="Arial" pitchFamily="34" charset="0"/>
              </a:rPr>
              <a:t>sin</a:t>
            </a:r>
            <a:r>
              <a:rPr lang="en-US" sz="1700" dirty="0" err="1" smtClean="0">
                <a:solidFill>
                  <a:srgbClr val="000000"/>
                </a:solidFill>
                <a:latin typeface="Symbol" pitchFamily="18" charset="2"/>
                <a:ea typeface="Symbol" pitchFamily="18" charset="2"/>
                <a:cs typeface="Symbol" pitchFamily="18" charset="2"/>
                <a:sym typeface="Symbol" pitchFamily="18" charset="2"/>
              </a:rPr>
              <a:t>θ</a:t>
            </a:r>
            <a:r>
              <a:rPr lang="en-US" sz="1700" baseline="-20000" dirty="0" err="1" smtClean="0">
                <a:solidFill>
                  <a:srgbClr val="000000"/>
                </a:solidFill>
                <a:latin typeface="Arial Italic" charset="0"/>
                <a:cs typeface="Arial Italic" charset="0"/>
                <a:sym typeface="Arial Italic" charset="0"/>
              </a:rPr>
              <a:t>L</a:t>
            </a:r>
            <a:r>
              <a:rPr lang="en-US" sz="1700" dirty="0" smtClean="0">
                <a:solidFill>
                  <a:srgbClr val="000000"/>
                </a:solidFill>
                <a:cs typeface="Arial" pitchFamily="34" charset="0"/>
                <a:sym typeface="Arial" pitchFamily="34" charset="0"/>
              </a:rPr>
              <a:t>)/3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Grp="1" noRot="1" noChangeAspect="1" noChangeArrowheads="1" noTextEdit="1"/>
          </p:cNvSpPr>
          <p:nvPr>
            <p:ph type="sldImg"/>
          </p:nvPr>
        </p:nvSpPr>
        <p:spPr>
          <a:solidFill>
            <a:srgbClr val="FFFFFF"/>
          </a:solidFill>
          <a:ln/>
        </p:spPr>
      </p:sp>
      <p:sp>
        <p:nvSpPr>
          <p:cNvPr id="43011" name="Rectangle 2"/>
          <p:cNvSpPr>
            <a:spLocks noGrp="1" noChangeArrowheads="1"/>
          </p:cNvSpPr>
          <p:nvPr>
            <p:ph type="body" idx="1"/>
          </p:nvPr>
        </p:nvSpPr>
        <p:spPr>
          <a:noFill/>
          <a:ln/>
        </p:spPr>
        <p:txBody>
          <a:bodyPr/>
          <a:lstStyle/>
          <a:p>
            <a:pPr marL="70503" eaLnBrk="1" hangingPunct="1">
              <a:lnSpc>
                <a:spcPct val="90000"/>
              </a:lnSpc>
              <a:spcBef>
                <a:spcPts val="637"/>
              </a:spcBef>
            </a:pPr>
            <a:r>
              <a:rPr lang="en-US" sz="1700" dirty="0" smtClean="0">
                <a:solidFill>
                  <a:srgbClr val="000000"/>
                </a:solidFill>
                <a:latin typeface="Arial" pitchFamily="34" charset="0"/>
                <a:cs typeface="Arial" pitchFamily="34" charset="0"/>
                <a:sym typeface="Arial" pitchFamily="34" charset="0"/>
              </a:rPr>
              <a:t>Particularly important is the case of a listener hearing signals arriving from the sources only at slightly different levels and times. In this case the sources will cooperate to provide a single sound event located at a place different from the source locations. For larger differences in the incoming signal the virtual sound images tend to collapse onto one of the real sources. The precedence effect is largely responsible for this phenomenon.</a:t>
            </a:r>
          </a:p>
          <a:p>
            <a:pPr marL="70503" eaLnBrk="1" hangingPunct="1">
              <a:lnSpc>
                <a:spcPct val="90000"/>
              </a:lnSpc>
              <a:spcBef>
                <a:spcPts val="637"/>
              </a:spcBef>
            </a:pPr>
            <a:r>
              <a:rPr lang="en-US" sz="1700" dirty="0" smtClean="0">
                <a:solidFill>
                  <a:srgbClr val="000000"/>
                </a:solidFill>
                <a:latin typeface="Arial" pitchFamily="34" charset="0"/>
                <a:cs typeface="Arial" pitchFamily="34" charset="0"/>
                <a:sym typeface="Arial" pitchFamily="34" charset="0"/>
              </a:rPr>
              <a:t>In a stereo loudspeaker set-up, if we step to one side of the central position and listen to a monophonic music program, we locate the apparent sound source in the same position as our closest loudspeaker, and the apparent position does not move even if the other channel is significantly louder. The fact that the apparent source collapses into one of the loudspeakers is due to the precedence effect, a well-known perceptual phenomenon that can be exploited in certain musical situations.</a:t>
            </a:r>
          </a:p>
          <a:p>
            <a:pPr marL="70503" eaLnBrk="1" hangingPunct="1">
              <a:lnSpc>
                <a:spcPct val="90000"/>
              </a:lnSpc>
              <a:spcBef>
                <a:spcPts val="637"/>
              </a:spcBef>
            </a:pPr>
            <a:r>
              <a:rPr lang="en-US" sz="1700" dirty="0" smtClean="0">
                <a:solidFill>
                  <a:srgbClr val="000000"/>
                </a:solidFill>
                <a:latin typeface="Arial" pitchFamily="34" charset="0"/>
                <a:cs typeface="Arial" pitchFamily="34" charset="0"/>
                <a:sym typeface="Arial" pitchFamily="34" charset="0"/>
              </a:rPr>
              <a:t>Our hearing system is very sensitive to the direction of the first incoming </a:t>
            </a:r>
            <a:r>
              <a:rPr lang="en-US" sz="1700" dirty="0" err="1" smtClean="0">
                <a:solidFill>
                  <a:srgbClr val="000000"/>
                </a:solidFill>
                <a:latin typeface="Arial" pitchFamily="34" charset="0"/>
                <a:cs typeface="Arial" pitchFamily="34" charset="0"/>
                <a:sym typeface="Arial" pitchFamily="34" charset="0"/>
              </a:rPr>
              <a:t>wavefront</a:t>
            </a:r>
            <a:r>
              <a:rPr lang="en-US" sz="1700" dirty="0" smtClean="0">
                <a:solidFill>
                  <a:srgbClr val="000000"/>
                </a:solidFill>
                <a:latin typeface="Arial" pitchFamily="34" charset="0"/>
                <a:cs typeface="Arial" pitchFamily="34" charset="0"/>
                <a:sym typeface="Arial" pitchFamily="34" charset="0"/>
              </a:rPr>
              <a:t>, so that conflicting cues coming after the first acoustic impact with the source signal are likely to be ignored. It seems that spatial processing is inhibited for a few tens of milliseconds after the occurrence of a well-localized acoustic event. This is the precedence effect. Clearly, the first </a:t>
            </a:r>
            <a:r>
              <a:rPr lang="en-US" sz="1700" dirty="0" err="1" smtClean="0">
                <a:solidFill>
                  <a:srgbClr val="000000"/>
                </a:solidFill>
                <a:latin typeface="Arial" pitchFamily="34" charset="0"/>
                <a:cs typeface="Arial" pitchFamily="34" charset="0"/>
                <a:sym typeface="Arial" pitchFamily="34" charset="0"/>
              </a:rPr>
              <a:t>wavefront</a:t>
            </a:r>
            <a:r>
              <a:rPr lang="en-US" sz="1700" dirty="0" smtClean="0">
                <a:solidFill>
                  <a:srgbClr val="000000"/>
                </a:solidFill>
                <a:latin typeface="Arial" pitchFamily="34" charset="0"/>
                <a:cs typeface="Arial" pitchFamily="34" charset="0"/>
                <a:sym typeface="Arial" pitchFamily="34" charset="0"/>
              </a:rPr>
              <a:t> is related to a transient in sound production, and transients are wideband signals exciting a wide frequency range where the directional properties of the outer ear can be used to give a hint of incoming direction.</a:t>
            </a:r>
          </a:p>
          <a:p>
            <a:pPr marL="70503" eaLnBrk="1" hangingPunct="1">
              <a:lnSpc>
                <a:spcPct val="90000"/>
              </a:lnSpc>
              <a:spcBef>
                <a:spcPts val="637"/>
              </a:spcBef>
            </a:pPr>
            <a:r>
              <a:rPr lang="en-US" sz="1700" dirty="0" smtClean="0">
                <a:solidFill>
                  <a:srgbClr val="000000"/>
                </a:solidFill>
                <a:latin typeface="Arial" pitchFamily="34" charset="0"/>
                <a:cs typeface="Arial" pitchFamily="34" charset="0"/>
                <a:sym typeface="Arial" pitchFamily="34" charset="0"/>
              </a:rPr>
              <a:t>In a standard stereo loudspeaker set-up, with the listener in central position as in the figure, a monophonic source material that feeds both loudspeakers with the same loudness can be moved towards one of the loudspeakers just by inserting some delay in the other channel.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a:solidFill>
            <a:srgbClr val="FFFFFF"/>
          </a:solidFill>
          <a:ln/>
        </p:spPr>
      </p:sp>
      <p:sp>
        <p:nvSpPr>
          <p:cNvPr id="44035"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The previous figure shows the qualitative dependency of the apparent azimuth on the relative delay between channels. The actual curve strongly depends on the kind of sounds that are played.</a:t>
            </a:r>
          </a:p>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A simple circuit allowing a joint control of panorama and precedence effect is shown in the figure. The variable-length delay lines should allow delays up to 1ms. </a:t>
            </a:r>
          </a:p>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In a live performance, it is often desirable to keep all the apparent sound sources in the front, so that they merge nicely, both acoustically and visually, with the sounds coming from acoustic instruments on stage. However, if only the front loudspeakers are playing it might be difficult to provide all the audience with a well-balanced sound, even at the seats in the rear. A good solution, called transparent amplification, is to feed the rear loudspeaker with a delayed copy of the front signals. The precedence effect will ensure that the apparent location is on stage as long as the delay of the rear signals is at least as long as the time taken by sounds to go from the stage to the rear loudspeakers. Given the length of the room </a:t>
            </a:r>
            <a:r>
              <a:rPr lang="en-US" sz="1700" dirty="0" smtClean="0">
                <a:solidFill>
                  <a:srgbClr val="000000"/>
                </a:solidFill>
                <a:latin typeface="Arial Italic" charset="0"/>
                <a:cs typeface="Arial Italic" charset="0"/>
                <a:sym typeface="Arial Italic" charset="0"/>
              </a:rPr>
              <a:t>L</a:t>
            </a:r>
            <a:r>
              <a:rPr lang="en-US" sz="1700" dirty="0" smtClean="0">
                <a:solidFill>
                  <a:srgbClr val="000000"/>
                </a:solidFill>
                <a:latin typeface="Arial" pitchFamily="34" charset="0"/>
                <a:cs typeface="Arial" pitchFamily="34" charset="0"/>
                <a:sym typeface="Arial" pitchFamily="34" charset="0"/>
              </a:rPr>
              <a:t> and the speed of sound </a:t>
            </a:r>
            <a:r>
              <a:rPr lang="en-US" sz="1700" dirty="0" smtClean="0">
                <a:solidFill>
                  <a:srgbClr val="000000"/>
                </a:solidFill>
                <a:latin typeface="Arial Italic" charset="0"/>
                <a:cs typeface="Arial Italic" charset="0"/>
                <a:sym typeface="Arial Italic" charset="0"/>
              </a:rPr>
              <a:t>c</a:t>
            </a:r>
            <a:r>
              <a:rPr lang="en-US" sz="1700" dirty="0" smtClean="0">
                <a:solidFill>
                  <a:srgbClr val="000000"/>
                </a:solidFill>
                <a:latin typeface="Arial" pitchFamily="34" charset="0"/>
                <a:cs typeface="Arial" pitchFamily="34" charset="0"/>
                <a:sym typeface="Arial" pitchFamily="34" charset="0"/>
              </a:rPr>
              <a:t>, the delay in seconds should be about</a:t>
            </a:r>
          </a:p>
          <a:p>
            <a:pPr marL="70503" eaLnBrk="1" hangingPunct="1">
              <a:spcBef>
                <a:spcPts val="637"/>
              </a:spcBef>
            </a:pPr>
            <a:r>
              <a:rPr lang="en-US" sz="1700" dirty="0" smtClean="0">
                <a:solidFill>
                  <a:srgbClr val="000000"/>
                </a:solidFill>
                <a:latin typeface="Arial Italic" charset="0"/>
                <a:cs typeface="Arial Italic" charset="0"/>
                <a:sym typeface="Arial Italic" charset="0"/>
              </a:rPr>
              <a:t>T</a:t>
            </a:r>
            <a:r>
              <a:rPr lang="en-US" sz="1700" baseline="-20000" dirty="0" smtClean="0">
                <a:solidFill>
                  <a:srgbClr val="000000"/>
                </a:solidFill>
                <a:latin typeface="Arial Italic" charset="0"/>
                <a:cs typeface="Arial Italic" charset="0"/>
                <a:sym typeface="Arial Italic" charset="0"/>
              </a:rPr>
              <a:t>D</a:t>
            </a:r>
            <a:r>
              <a:rPr lang="en-US" sz="1700" dirty="0" smtClean="0">
                <a:solidFill>
                  <a:srgbClr val="000000"/>
                </a:solidFill>
                <a:latin typeface="Arial" pitchFamily="34" charset="0"/>
                <a:cs typeface="Arial" pitchFamily="34" charset="0"/>
                <a:sym typeface="Arial" pitchFamily="34" charset="0"/>
              </a:rPr>
              <a:t>=</a:t>
            </a:r>
            <a:r>
              <a:rPr lang="en-US" sz="1700" dirty="0" err="1" smtClean="0">
                <a:solidFill>
                  <a:srgbClr val="000000"/>
                </a:solidFill>
                <a:latin typeface="Arial Italic" charset="0"/>
                <a:cs typeface="Arial Italic" charset="0"/>
                <a:sym typeface="Arial Italic" charset="0"/>
              </a:rPr>
              <a:t>L/c</a:t>
            </a:r>
            <a:r>
              <a:rPr lang="en-US" sz="1700" dirty="0" smtClean="0">
                <a:solidFill>
                  <a:srgbClr val="000000"/>
                </a:solidFill>
                <a:latin typeface="Arial" pitchFamily="34" charset="0"/>
                <a:cs typeface="Arial" pitchFamily="34" charset="0"/>
                <a:sym typeface="Arial" pitchFamily="34" charset="0"/>
              </a:rPr>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xfrm>
            <a:off x="4021088" y="9721869"/>
            <a:ext cx="3076672" cy="511053"/>
          </a:xfrm>
          <a:prstGeom prst="rect">
            <a:avLst/>
          </a:prstGeom>
          <a:noFill/>
        </p:spPr>
        <p:txBody>
          <a:bodyPr lIns="93689" tIns="46845" rIns="93689" bIns="46845"/>
          <a:lstStyle/>
          <a:p>
            <a:fld id="{91C72930-A3EA-45A2-95D7-94944DAB6C73}" type="slidenum">
              <a:rPr lang="en-US"/>
              <a:pPr/>
              <a:t>10</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r>
              <a:rPr lang="en-CA" smtClean="0"/>
              <a:t>Sound sources can be “placed” in an apparent location using two factors: delay and amplitude.  A delay of 1 ms is enough to give the impression of coming almost completely from one side.  A difference in amplitude of 30dB or more between two equally spaced speakers will have a similar effect.</a:t>
            </a:r>
          </a:p>
          <a:p>
            <a:pPr eaLnBrk="1" hangingPunct="1"/>
            <a:r>
              <a:rPr lang="en-CA" smtClean="0"/>
              <a:t>A sound source can be made to appear approximately half way between the center and the speaker by introducing a delay of 0.2 ms between the right and the left speaker.  </a:t>
            </a:r>
          </a:p>
          <a:p>
            <a:pPr eaLnBrk="1" hangingPunct="1"/>
            <a:r>
              <a:rPr lang="en-CA" smtClean="0"/>
              <a:t>The equivalent amplitude difference to produce this same effect is approximately 6dB between the right and left channels.  </a:t>
            </a:r>
          </a:p>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Rot="1" noChangeAspect="1" noChangeArrowheads="1" noTextEdit="1"/>
          </p:cNvSpPr>
          <p:nvPr>
            <p:ph type="sldImg"/>
          </p:nvPr>
        </p:nvSpPr>
        <p:spPr>
          <a:solidFill>
            <a:srgbClr val="FFFFFF"/>
          </a:solidFill>
          <a:ln/>
        </p:spPr>
      </p:sp>
      <p:sp>
        <p:nvSpPr>
          <p:cNvPr id="45059"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In a live performance, it is often desirable to keep all the apparent sound sources in the front, so that they merge nicely, both acoustically and visually, with the sounds coming from acoustic instruments on stage. However, if only the front loudspeakers are playing it might be difficult to provide all the audience with a well-balanced sound, even at the seats in the rear. A good solution, called transparent amplification, is to feed the rear loudspeaker with a delayed copy of the front signals. The precedence effect will ensure that the apparent location is on stage as long as the delay of the rear signals is at least as long as the time taken by sounds to go from the stage to the rear loudspeakers. Given the length of the room </a:t>
            </a:r>
            <a:r>
              <a:rPr lang="en-US" sz="1700" dirty="0" smtClean="0">
                <a:solidFill>
                  <a:srgbClr val="000000"/>
                </a:solidFill>
                <a:latin typeface="Arial Italic" charset="0"/>
                <a:cs typeface="Arial Italic" charset="0"/>
                <a:sym typeface="Arial Italic" charset="0"/>
              </a:rPr>
              <a:t>L</a:t>
            </a:r>
            <a:r>
              <a:rPr lang="en-US" sz="1700" dirty="0" smtClean="0">
                <a:solidFill>
                  <a:srgbClr val="000000"/>
                </a:solidFill>
                <a:latin typeface="Arial" pitchFamily="34" charset="0"/>
                <a:cs typeface="Arial" pitchFamily="34" charset="0"/>
                <a:sym typeface="Arial" pitchFamily="34" charset="0"/>
              </a:rPr>
              <a:t> and the speed of sound </a:t>
            </a:r>
            <a:r>
              <a:rPr lang="en-US" sz="1700" dirty="0" smtClean="0">
                <a:solidFill>
                  <a:srgbClr val="000000"/>
                </a:solidFill>
                <a:latin typeface="Arial Italic" charset="0"/>
                <a:cs typeface="Arial Italic" charset="0"/>
                <a:sym typeface="Arial Italic" charset="0"/>
              </a:rPr>
              <a:t>c</a:t>
            </a:r>
            <a:r>
              <a:rPr lang="en-US" sz="1700" dirty="0" smtClean="0">
                <a:solidFill>
                  <a:srgbClr val="000000"/>
                </a:solidFill>
                <a:latin typeface="Arial" pitchFamily="34" charset="0"/>
                <a:cs typeface="Arial" pitchFamily="34" charset="0"/>
                <a:sym typeface="Arial" pitchFamily="34" charset="0"/>
              </a:rPr>
              <a:t>, the delay in seconds should be about</a:t>
            </a:r>
          </a:p>
          <a:p>
            <a:pPr marL="70503" eaLnBrk="1" hangingPunct="1">
              <a:spcBef>
                <a:spcPts val="637"/>
              </a:spcBef>
            </a:pPr>
            <a:r>
              <a:rPr lang="en-US" sz="1700" dirty="0" smtClean="0">
                <a:solidFill>
                  <a:srgbClr val="000000"/>
                </a:solidFill>
                <a:latin typeface="Arial Italic" charset="0"/>
                <a:cs typeface="Arial Italic" charset="0"/>
                <a:sym typeface="Arial Italic" charset="0"/>
              </a:rPr>
              <a:t>T</a:t>
            </a:r>
            <a:r>
              <a:rPr lang="en-US" sz="1700" baseline="-20000" dirty="0" smtClean="0">
                <a:solidFill>
                  <a:srgbClr val="000000"/>
                </a:solidFill>
                <a:latin typeface="Arial Italic" charset="0"/>
                <a:cs typeface="Arial Italic" charset="0"/>
                <a:sym typeface="Arial Italic" charset="0"/>
              </a:rPr>
              <a:t>D</a:t>
            </a:r>
            <a:r>
              <a:rPr lang="en-US" sz="1700" dirty="0" smtClean="0">
                <a:solidFill>
                  <a:srgbClr val="000000"/>
                </a:solidFill>
                <a:latin typeface="Arial" pitchFamily="34" charset="0"/>
                <a:cs typeface="Arial" pitchFamily="34" charset="0"/>
                <a:sym typeface="Arial" pitchFamily="34" charset="0"/>
              </a:rPr>
              <a:t>=</a:t>
            </a:r>
            <a:r>
              <a:rPr lang="en-US" sz="1700" dirty="0" err="1" smtClean="0">
                <a:solidFill>
                  <a:srgbClr val="000000"/>
                </a:solidFill>
                <a:latin typeface="Arial Italic" charset="0"/>
                <a:cs typeface="Arial Italic" charset="0"/>
                <a:sym typeface="Arial Italic" charset="0"/>
              </a:rPr>
              <a:t>L/c</a:t>
            </a:r>
            <a:r>
              <a:rPr lang="en-US" sz="1700" dirty="0" smtClean="0">
                <a:solidFill>
                  <a:srgbClr val="000000"/>
                </a:solidFill>
                <a:latin typeface="Arial" pitchFamily="34" charset="0"/>
                <a:cs typeface="Arial" pitchFamily="34" charset="0"/>
                <a:sym typeface="Arial" pitchFamily="34" charset="0"/>
              </a:rP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a:solidFill>
            <a:srgbClr val="FFFFFF"/>
          </a:solidFill>
          <a:ln/>
        </p:spPr>
      </p:sp>
      <p:sp>
        <p:nvSpPr>
          <p:cNvPr id="46083" name="Rectangle 2"/>
          <p:cNvSpPr>
            <a:spLocks noGrp="1" noChangeArrowheads="1"/>
          </p:cNvSpPr>
          <p:nvPr>
            <p:ph type="body" idx="1"/>
          </p:nvPr>
        </p:nvSpPr>
        <p:spPr>
          <a:noFill/>
          <a:ln/>
        </p:spPr>
        <p:txBody>
          <a:bodyPr/>
          <a:lstStyle/>
          <a:p>
            <a:pPr marL="70503" eaLnBrk="1" hangingPunct="1">
              <a:spcBef>
                <a:spcPts val="637"/>
              </a:spcBef>
            </a:pPr>
            <a:r>
              <a:rPr lang="en-US" sz="1700" dirty="0" smtClean="0">
                <a:solidFill>
                  <a:srgbClr val="000000"/>
                </a:solidFill>
                <a:latin typeface="Arial" pitchFamily="34" charset="0"/>
                <a:cs typeface="Arial" pitchFamily="34" charset="0"/>
                <a:sym typeface="Arial" pitchFamily="34" charset="0"/>
              </a:rPr>
              <a:t>Two of the primary cues we use for localization are </a:t>
            </a:r>
            <a:r>
              <a:rPr lang="en-US" sz="1700" dirty="0" err="1" smtClean="0">
                <a:solidFill>
                  <a:srgbClr val="000000"/>
                </a:solidFill>
                <a:latin typeface="Arial" pitchFamily="34" charset="0"/>
                <a:cs typeface="Arial" pitchFamily="34" charset="0"/>
                <a:sym typeface="Arial" pitchFamily="34" charset="0"/>
              </a:rPr>
              <a:t>Interaural</a:t>
            </a:r>
            <a:r>
              <a:rPr lang="en-US" sz="1700" dirty="0" smtClean="0">
                <a:solidFill>
                  <a:srgbClr val="000000"/>
                </a:solidFill>
                <a:latin typeface="Arial" pitchFamily="34" charset="0"/>
                <a:cs typeface="Arial" pitchFamily="34" charset="0"/>
                <a:sym typeface="Arial" pitchFamily="34" charset="0"/>
              </a:rPr>
              <a:t> Time Differences (ITD) and </a:t>
            </a:r>
            <a:r>
              <a:rPr lang="en-US" sz="1700" dirty="0" err="1" smtClean="0">
                <a:solidFill>
                  <a:srgbClr val="000000"/>
                </a:solidFill>
                <a:latin typeface="Arial" pitchFamily="34" charset="0"/>
                <a:cs typeface="Arial" pitchFamily="34" charset="0"/>
                <a:sym typeface="Arial" pitchFamily="34" charset="0"/>
              </a:rPr>
              <a:t>Interaural</a:t>
            </a:r>
            <a:r>
              <a:rPr lang="en-US" sz="1700" dirty="0" smtClean="0">
                <a:solidFill>
                  <a:srgbClr val="000000"/>
                </a:solidFill>
                <a:latin typeface="Arial" pitchFamily="34" charset="0"/>
                <a:cs typeface="Arial" pitchFamily="34" charset="0"/>
                <a:sym typeface="Arial" pitchFamily="34" charset="0"/>
              </a:rPr>
              <a:t> Level Differences (ILD) created between the two ears by sounds from a particular point in space. However, these are ambiguous cues and they do not lend any information about the elevation of a sound source. However the torso, head, and outer ear do perform elevation-dependent spectral filtering of sounds before they reach the inner ear. This affect is commonly called a Head Related Transfer Function (HRTF). This aids in resolving the ambiguity from the ITDs and ILDs alone and helps us localize sounds in free space.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638300"/>
            <a:ext cx="2616200" cy="457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638300"/>
            <a:ext cx="7696200" cy="4572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99625" y="50800"/>
            <a:ext cx="3203575" cy="8661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 y="50800"/>
            <a:ext cx="9458325" cy="8661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30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9765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8675" y="50800"/>
            <a:ext cx="3209925" cy="9626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 y="50800"/>
            <a:ext cx="9477375" cy="9626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smtClean="0"/>
              <a:t>Click to edit Master title style</a:t>
            </a:r>
            <a:endParaRPr lang="en-US"/>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Gill Sans"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30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9765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8675" y="50800"/>
            <a:ext cx="3209925" cy="9626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 y="50800"/>
            <a:ext cx="9477375" cy="9626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29200"/>
            <a:ext cx="5156200" cy="1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156200" cy="1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4000" y="1600200"/>
            <a:ext cx="6170613"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7013" y="1600200"/>
            <a:ext cx="6172200" cy="815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0"/>
            <a:ext cx="3251200"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9601200"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30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97650" y="1130300"/>
            <a:ext cx="6330950" cy="8547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8675" y="50800"/>
            <a:ext cx="3209925" cy="9626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 y="50800"/>
            <a:ext cx="9477375" cy="9626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99625" y="50800"/>
            <a:ext cx="3203575" cy="8661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 y="50800"/>
            <a:ext cx="9458325" cy="8661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body" idx="1"/>
          </p:nvPr>
        </p:nvSpPr>
        <p:spPr bwMode="auto">
          <a:xfrm>
            <a:off x="1270000" y="5029200"/>
            <a:ext cx="10464800" cy="11811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
        <p:nvSpPr>
          <p:cNvPr id="1027" name="Rectangle 2"/>
          <p:cNvSpPr>
            <a:spLocks noGrp="1" noChangeArrowheads="1"/>
          </p:cNvSpPr>
          <p:nvPr>
            <p:ph type="title"/>
          </p:nvPr>
        </p:nvSpPr>
        <p:spPr bwMode="auto">
          <a:xfrm>
            <a:off x="1270000" y="1638300"/>
            <a:ext cx="10464800" cy="3302000"/>
          </a:xfrm>
          <a:prstGeom prst="rect">
            <a:avLst/>
          </a:prstGeom>
          <a:noFill/>
          <a:ln w="12700">
            <a:noFill/>
            <a:miter lim="800000"/>
            <a:headEnd/>
            <a:tailEnd/>
          </a:ln>
        </p:spPr>
        <p:txBody>
          <a:bodyPr vert="horz" wrap="square" lIns="50800" tIns="50800" rIns="50800" bIns="50800" numCol="1" anchor="b" anchorCtr="0" compatLnSpc="1">
            <a:prstTxWarp prst="textNoShape">
              <a:avLst/>
            </a:prstTxWarp>
          </a:bodyPr>
          <a:lstStyle/>
          <a:p>
            <a:pPr lvl="0"/>
            <a:r>
              <a:rPr lang="en-US" smtClean="0">
                <a:sym typeface="Arial" pitchFamily="34" charset="0"/>
              </a:rPr>
              <a:t>Click to edit Master title style</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Arial" pitchFamily="34" charset="0"/>
        </a:defRPr>
      </a:lvl1pPr>
      <a:lvl2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pitchFamily="34" charset="0"/>
        </a:defRPr>
      </a:lvl2pPr>
      <a:lvl3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pitchFamily="34" charset="0"/>
        </a:defRPr>
      </a:lvl3pPr>
      <a:lvl4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pitchFamily="34" charset="0"/>
        </a:defRPr>
      </a:lvl4pPr>
      <a:lvl5pPr algn="ctr" rtl="0" eaLnBrk="0" fontAlgn="base" hangingPunct="0">
        <a:spcBef>
          <a:spcPct val="0"/>
        </a:spcBef>
        <a:spcAft>
          <a:spcPct val="0"/>
        </a:spcAft>
        <a:defRPr sz="8400">
          <a:solidFill>
            <a:schemeClr val="tx1"/>
          </a:solidFill>
          <a:latin typeface="Arial" charset="0"/>
          <a:ea typeface="ヒラギノ角ゴ ProN W3" charset="0"/>
          <a:cs typeface="ヒラギノ角ゴ ProN W3" charset="0"/>
          <a:sym typeface="Arial" pitchFamily="34" charset="0"/>
        </a:defRPr>
      </a:lvl5pPr>
      <a:lvl6pPr marL="4572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8400">
          <a:solidFill>
            <a:schemeClr val="tx1"/>
          </a:solidFill>
          <a:latin typeface="Arial" charset="0"/>
          <a:ea typeface="ヒラギノ角ゴ ProN W3" charset="0"/>
          <a:cs typeface="ヒラギノ角ゴ ProN W3" charset="0"/>
          <a:sym typeface="Arial" charset="0"/>
        </a:defRPr>
      </a:lvl9pPr>
    </p:titleStyle>
    <p:bodyStyle>
      <a:lvl1pPr algn="ctr" rtl="0" eaLnBrk="0" fontAlgn="base" hangingPunct="0">
        <a:spcBef>
          <a:spcPct val="0"/>
        </a:spcBef>
        <a:spcAft>
          <a:spcPct val="0"/>
        </a:spcAft>
        <a:defRPr sz="3600">
          <a:solidFill>
            <a:schemeClr val="tx1"/>
          </a:solidFill>
          <a:latin typeface="+mn-lt"/>
          <a:ea typeface="+mn-ea"/>
          <a:cs typeface="+mn-cs"/>
          <a:sym typeface="Arial" pitchFamily="34" charset="0"/>
        </a:defRPr>
      </a:lvl1pPr>
      <a:lvl2pPr algn="ctr" rtl="0" eaLnBrk="0" fontAlgn="base" hangingPunct="0">
        <a:spcBef>
          <a:spcPct val="0"/>
        </a:spcBef>
        <a:spcAft>
          <a:spcPct val="0"/>
        </a:spcAft>
        <a:defRPr sz="3600">
          <a:solidFill>
            <a:schemeClr val="tx1"/>
          </a:solidFill>
          <a:latin typeface="+mn-lt"/>
          <a:ea typeface="+mn-ea"/>
          <a:cs typeface="+mn-cs"/>
          <a:sym typeface="Arial" pitchFamily="34" charset="0"/>
        </a:defRPr>
      </a:lvl2pPr>
      <a:lvl3pPr algn="ctr" rtl="0" eaLnBrk="0" fontAlgn="base" hangingPunct="0">
        <a:spcBef>
          <a:spcPct val="0"/>
        </a:spcBef>
        <a:spcAft>
          <a:spcPct val="0"/>
        </a:spcAft>
        <a:defRPr sz="3600">
          <a:solidFill>
            <a:schemeClr val="tx1"/>
          </a:solidFill>
          <a:latin typeface="+mn-lt"/>
          <a:ea typeface="+mn-ea"/>
          <a:cs typeface="+mn-cs"/>
          <a:sym typeface="Arial" pitchFamily="34" charset="0"/>
        </a:defRPr>
      </a:lvl3pPr>
      <a:lvl4pPr algn="ctr" rtl="0" eaLnBrk="0" fontAlgn="base" hangingPunct="0">
        <a:spcBef>
          <a:spcPct val="0"/>
        </a:spcBef>
        <a:spcAft>
          <a:spcPct val="0"/>
        </a:spcAft>
        <a:defRPr sz="3600">
          <a:solidFill>
            <a:schemeClr val="tx1"/>
          </a:solidFill>
          <a:latin typeface="+mn-lt"/>
          <a:ea typeface="+mn-ea"/>
          <a:cs typeface="+mn-cs"/>
          <a:sym typeface="Arial" pitchFamily="34" charset="0"/>
        </a:defRPr>
      </a:lvl4pPr>
      <a:lvl5pPr algn="ctr" rtl="0" eaLnBrk="0" fontAlgn="base" hangingPunct="0">
        <a:spcBef>
          <a:spcPct val="0"/>
        </a:spcBef>
        <a:spcAft>
          <a:spcPct val="0"/>
        </a:spcAft>
        <a:defRPr sz="3600">
          <a:solidFill>
            <a:schemeClr val="tx1"/>
          </a:solidFill>
          <a:latin typeface="+mn-lt"/>
          <a:ea typeface="+mn-ea"/>
          <a:cs typeface="+mn-cs"/>
          <a:sym typeface="Arial" pitchFamily="34" charset="0"/>
        </a:defRPr>
      </a:lvl5pPr>
      <a:lvl6pPr marL="457200" algn="ctr" rtl="0" fontAlgn="base">
        <a:spcBef>
          <a:spcPct val="0"/>
        </a:spcBef>
        <a:spcAft>
          <a:spcPct val="0"/>
        </a:spcAft>
        <a:defRPr sz="3600">
          <a:solidFill>
            <a:schemeClr val="tx1"/>
          </a:solidFill>
          <a:latin typeface="+mn-lt"/>
          <a:ea typeface="+mn-ea"/>
          <a:cs typeface="+mn-cs"/>
          <a:sym typeface="Arial" charset="0"/>
        </a:defRPr>
      </a:lvl6pPr>
      <a:lvl7pPr marL="914400" algn="ctr" rtl="0" fontAlgn="base">
        <a:spcBef>
          <a:spcPct val="0"/>
        </a:spcBef>
        <a:spcAft>
          <a:spcPct val="0"/>
        </a:spcAft>
        <a:defRPr sz="3600">
          <a:solidFill>
            <a:schemeClr val="tx1"/>
          </a:solidFill>
          <a:latin typeface="+mn-lt"/>
          <a:ea typeface="+mn-ea"/>
          <a:cs typeface="+mn-cs"/>
          <a:sym typeface="Arial" charset="0"/>
        </a:defRPr>
      </a:lvl7pPr>
      <a:lvl8pPr marL="1371600" algn="ctr" rtl="0" fontAlgn="base">
        <a:spcBef>
          <a:spcPct val="0"/>
        </a:spcBef>
        <a:spcAft>
          <a:spcPct val="0"/>
        </a:spcAft>
        <a:defRPr sz="3600">
          <a:solidFill>
            <a:schemeClr val="tx1"/>
          </a:solidFill>
          <a:latin typeface="+mn-lt"/>
          <a:ea typeface="+mn-ea"/>
          <a:cs typeface="+mn-cs"/>
          <a:sym typeface="Arial" charset="0"/>
        </a:defRPr>
      </a:lvl8pPr>
      <a:lvl9pPr marL="1828800" algn="ctr" rtl="0" fontAlgn="base">
        <a:spcBef>
          <a:spcPct val="0"/>
        </a:spcBef>
        <a:spcAft>
          <a:spcPct val="0"/>
        </a:spcAft>
        <a:defRPr sz="36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Arial" pitchFamily="34" charset="0"/>
              </a:rPr>
              <a:t>Click to edit Master title style</a:t>
            </a:r>
          </a:p>
        </p:txBody>
      </p:sp>
      <p:sp>
        <p:nvSpPr>
          <p:cNvPr id="2" name="Line 2"/>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635000" indent="-381000" algn="l" rtl="0" eaLnBrk="0" fontAlgn="base" hangingPunct="0">
        <a:spcBef>
          <a:spcPts val="12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143000" indent="-381000" algn="l" rtl="0" eaLnBrk="0" fontAlgn="base" hangingPunct="0">
        <a:spcBef>
          <a:spcPts val="12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5240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685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4130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702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3274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846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2418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Arial" pitchFamily="34" charset="0"/>
              </a:rPr>
              <a:t>Click to edit Master title style</a:t>
            </a:r>
          </a:p>
        </p:txBody>
      </p:sp>
      <p:sp>
        <p:nvSpPr>
          <p:cNvPr id="11267" name="Rectangle 2"/>
          <p:cNvSpPr>
            <a:spLocks noGrp="1" noChangeArrowheads="1"/>
          </p:cNvSpPr>
          <p:nvPr>
            <p:ph type="body" idx="1"/>
          </p:nvPr>
        </p:nvSpPr>
        <p:spPr bwMode="auto">
          <a:xfrm>
            <a:off x="114300" y="1130300"/>
            <a:ext cx="12814300" cy="854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
        <p:nvSpPr>
          <p:cNvPr id="2" name="Line 3"/>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584200" indent="-381000" algn="l" rtl="0" eaLnBrk="0" fontAlgn="base" hangingPunct="0">
        <a:spcBef>
          <a:spcPts val="6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092200" indent="-381000" algn="l" rtl="0" eaLnBrk="0" fontAlgn="base" hangingPunct="0">
        <a:spcBef>
          <a:spcPts val="6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473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177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362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194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2766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338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1910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eaLnBrk="0" fontAlgn="base" hangingPunct="0">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114300" y="1130300"/>
            <a:ext cx="12814300" cy="854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
        <p:nvSpPr>
          <p:cNvPr id="2" name="Line 3"/>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584200" indent="-381000" algn="l" rtl="0" eaLnBrk="0" fontAlgn="base" hangingPunct="0">
        <a:spcBef>
          <a:spcPts val="6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092200" indent="-381000" algn="l" rtl="0" eaLnBrk="0" fontAlgn="base" hangingPunct="0">
        <a:spcBef>
          <a:spcPts val="6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473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177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362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194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2766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338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1910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smtClean="0">
                <a:sym typeface="Arial" pitchFamily="34" charset="0"/>
              </a:rPr>
              <a:t>Click to edit Master title style</a:t>
            </a:r>
          </a:p>
        </p:txBody>
      </p:sp>
      <p:sp>
        <p:nvSpPr>
          <p:cNvPr id="5123"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smtClean="0">
                <a:sym typeface="Arial" pitchFamily="34" charset="0"/>
              </a:rPr>
              <a:t>Click to edit Master title style</a:t>
            </a:r>
          </a:p>
        </p:txBody>
      </p:sp>
      <p:sp>
        <p:nvSpPr>
          <p:cNvPr id="6147"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0" y="0"/>
            <a:ext cx="13004800" cy="1087438"/>
          </a:xfrm>
          <a:prstGeom prst="rect">
            <a:avLst/>
          </a:prstGeom>
          <a:noFill/>
          <a:ln w="12700">
            <a:noFill/>
            <a:miter lim="800000"/>
            <a:headEnd/>
            <a:tailEnd/>
          </a:ln>
        </p:spPr>
        <p:txBody>
          <a:bodyPr vert="horz" wrap="square" lIns="50800" tIns="50800" rIns="108599" bIns="50800" numCol="1" anchor="ctr" anchorCtr="0" compatLnSpc="1">
            <a:prstTxWarp prst="textNoShape">
              <a:avLst/>
            </a:prstTxWarp>
          </a:bodyPr>
          <a:lstStyle/>
          <a:p>
            <a:pPr lvl="0"/>
            <a:r>
              <a:rPr lang="en-US" smtClean="0">
                <a:sym typeface="Arial" pitchFamily="34" charset="0"/>
              </a:rPr>
              <a:t>Click to edit Master title style</a:t>
            </a:r>
          </a:p>
        </p:txBody>
      </p:sp>
      <p:sp>
        <p:nvSpPr>
          <p:cNvPr id="7171" name="Rectangle 2"/>
          <p:cNvSpPr>
            <a:spLocks noGrp="1" noChangeArrowheads="1"/>
          </p:cNvSpPr>
          <p:nvPr>
            <p:ph type="body" idx="1"/>
          </p:nvPr>
        </p:nvSpPr>
        <p:spPr bwMode="auto">
          <a:xfrm>
            <a:off x="254000" y="1600200"/>
            <a:ext cx="12495213" cy="81534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p:txStyles>
    <p:titleStyle>
      <a:lvl1pPr marL="6350" algn="ctr" rtl="0" eaLnBrk="0" fontAlgn="base" hangingPunct="0">
        <a:spcBef>
          <a:spcPct val="0"/>
        </a:spcBef>
        <a:spcAft>
          <a:spcPct val="0"/>
        </a:spcAft>
        <a:defRPr sz="6200">
          <a:solidFill>
            <a:schemeClr val="tx1"/>
          </a:solidFill>
          <a:latin typeface="+mj-lt"/>
          <a:ea typeface="+mj-ea"/>
          <a:cs typeface="+mj-cs"/>
          <a:sym typeface="Arial" pitchFamily="34" charset="0"/>
        </a:defRPr>
      </a:lvl1pPr>
      <a:lvl2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2pPr>
      <a:lvl3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3pPr>
      <a:lvl4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4pPr>
      <a:lvl5pPr marL="6350" algn="ctr" rtl="0" eaLnBrk="0" fontAlgn="base" hangingPunct="0">
        <a:spcBef>
          <a:spcPct val="0"/>
        </a:spcBef>
        <a:spcAft>
          <a:spcPct val="0"/>
        </a:spcAft>
        <a:defRPr sz="6200">
          <a:solidFill>
            <a:schemeClr val="tx1"/>
          </a:solidFill>
          <a:latin typeface="Arial" charset="0"/>
          <a:ea typeface="ヒラギノ角ゴ ProN W3" charset="0"/>
          <a:cs typeface="ヒラギノ角ゴ ProN W3" charset="0"/>
          <a:sym typeface="Arial" pitchFamily="34" charset="0"/>
        </a:defRPr>
      </a:lvl5pPr>
      <a:lvl6pPr marL="4635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6pPr>
      <a:lvl7pPr marL="9207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7pPr>
      <a:lvl8pPr marL="13779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8pPr>
      <a:lvl9pPr marL="1835150" algn="ctr" rtl="0" fontAlgn="base">
        <a:spcBef>
          <a:spcPct val="0"/>
        </a:spcBef>
        <a:spcAft>
          <a:spcPct val="0"/>
        </a:spcAft>
        <a:defRPr sz="62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eaLnBrk="0" fontAlgn="base" hangingPunct="0">
        <a:spcBef>
          <a:spcPts val="1100"/>
        </a:spcBef>
        <a:spcAft>
          <a:spcPct val="0"/>
        </a:spcAft>
        <a:buClr>
          <a:srgbClr val="333399"/>
        </a:buClr>
        <a:buSzPct val="100000"/>
        <a:buFont typeface="Wingdings" pitchFamily="2" charset="2"/>
        <a:buChar char="Ø"/>
        <a:defRPr sz="4400">
          <a:solidFill>
            <a:schemeClr val="tx1"/>
          </a:solidFill>
          <a:latin typeface="+mn-lt"/>
          <a:ea typeface="+mn-ea"/>
          <a:cs typeface="+mn-cs"/>
          <a:sym typeface="Arial" pitchFamily="34" charset="0"/>
        </a:defRPr>
      </a:lvl1pPr>
      <a:lvl2pPr marL="731838" indent="-285750" algn="l" rtl="0" eaLnBrk="0" fontAlgn="base" hangingPunct="0">
        <a:spcBef>
          <a:spcPts val="900"/>
        </a:spcBef>
        <a:spcAft>
          <a:spcPct val="0"/>
        </a:spcAft>
        <a:buClr>
          <a:srgbClr val="333399"/>
        </a:buClr>
        <a:buSzPct val="100000"/>
        <a:buFont typeface="Wingdings" pitchFamily="2" charset="2"/>
        <a:buChar char="q"/>
        <a:defRPr sz="3800">
          <a:solidFill>
            <a:schemeClr val="tx1"/>
          </a:solidFill>
          <a:latin typeface="+mn-lt"/>
          <a:ea typeface="+mn-ea"/>
          <a:cs typeface="+mn-cs"/>
          <a:sym typeface="Arial" pitchFamily="34" charset="0"/>
        </a:defRPr>
      </a:lvl2pPr>
      <a:lvl3pPr marL="1131888" indent="-228600" algn="l" rtl="0" eaLnBrk="0" fontAlgn="base" hangingPunct="0">
        <a:spcBef>
          <a:spcPts val="800"/>
        </a:spcBef>
        <a:spcAft>
          <a:spcPct val="0"/>
        </a:spcAft>
        <a:buClr>
          <a:srgbClr val="333399"/>
        </a:buClr>
        <a:buSzPct val="100000"/>
        <a:buFont typeface="Wingdings" pitchFamily="2" charset="2"/>
        <a:buChar char="§"/>
        <a:defRPr sz="3400">
          <a:solidFill>
            <a:schemeClr val="tx1"/>
          </a:solidFill>
          <a:latin typeface="+mn-lt"/>
          <a:ea typeface="+mn-ea"/>
          <a:cs typeface="+mn-cs"/>
          <a:sym typeface="Arial" pitchFamily="34" charset="0"/>
        </a:defRPr>
      </a:lvl3pPr>
      <a:lvl4pPr marL="15890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4pPr>
      <a:lvl5pPr marL="2046288" indent="-228600" algn="l" rtl="0" eaLnBrk="0" fontAlgn="base" hangingPunct="0">
        <a:spcBef>
          <a:spcPts val="700"/>
        </a:spcBef>
        <a:spcAft>
          <a:spcPct val="0"/>
        </a:spcAft>
        <a:buSzPct val="100000"/>
        <a:buFont typeface="Arial" pitchFamily="34" charset="0"/>
        <a:buChar char="»"/>
        <a:defRPr sz="2800">
          <a:solidFill>
            <a:schemeClr val="tx1"/>
          </a:solidFill>
          <a:latin typeface="+mn-lt"/>
          <a:ea typeface="+mn-ea"/>
          <a:cs typeface="+mn-cs"/>
          <a:sym typeface="Arial" pitchFamily="34" charset="0"/>
        </a:defRPr>
      </a:lvl5pPr>
      <a:lvl6pPr marL="25034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6pPr>
      <a:lvl7pPr marL="29606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7pPr>
      <a:lvl8pPr marL="34178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8pPr>
      <a:lvl9pPr marL="3875088" indent="-228600" algn="l" rtl="0" fontAlgn="base">
        <a:spcBef>
          <a:spcPts val="700"/>
        </a:spcBef>
        <a:spcAft>
          <a:spcPct val="0"/>
        </a:spcAft>
        <a:buSzPct val="100000"/>
        <a:buFont typeface="Arial" charset="0"/>
        <a:buChar char="»"/>
        <a:defRPr sz="28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Arial" pitchFamily="34" charset="0"/>
              </a:rPr>
              <a:t>Click to edit Master title style</a:t>
            </a:r>
          </a:p>
        </p:txBody>
      </p:sp>
      <p:sp>
        <p:nvSpPr>
          <p:cNvPr id="8195" name="Rectangle 2"/>
          <p:cNvSpPr>
            <a:spLocks noGrp="1" noChangeArrowheads="1"/>
          </p:cNvSpPr>
          <p:nvPr>
            <p:ph type="body" idx="1"/>
          </p:nvPr>
        </p:nvSpPr>
        <p:spPr bwMode="auto">
          <a:xfrm>
            <a:off x="114300" y="1130300"/>
            <a:ext cx="12814300" cy="854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pic>
        <p:nvPicPr>
          <p:cNvPr id="8196" name="Picture 3"/>
          <p:cNvPicPr>
            <a:picLocks noChangeAspect="1" noChangeArrowheads="1"/>
          </p:cNvPicPr>
          <p:nvPr/>
        </p:nvPicPr>
        <p:blipFill>
          <a:blip r:embed="rId13" cstate="print"/>
          <a:srcRect l="1332" t="21333" r="665" b="23332"/>
          <a:stretch>
            <a:fillRect/>
          </a:stretch>
        </p:blipFill>
        <p:spPr bwMode="auto">
          <a:xfrm>
            <a:off x="10515600" y="9064625"/>
            <a:ext cx="2438400" cy="688975"/>
          </a:xfrm>
          <a:prstGeom prst="rect">
            <a:avLst/>
          </a:prstGeom>
          <a:noFill/>
          <a:ln w="12700">
            <a:noFill/>
            <a:miter lim="800000"/>
            <a:headEnd/>
            <a:tailEnd/>
          </a:ln>
        </p:spPr>
      </p:pic>
      <p:sp>
        <p:nvSpPr>
          <p:cNvPr id="2" name="Line 4"/>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584200" indent="-381000" algn="l" rtl="0" eaLnBrk="0" fontAlgn="base" hangingPunct="0">
        <a:spcBef>
          <a:spcPts val="6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092200" indent="-381000" algn="l" rtl="0" eaLnBrk="0" fontAlgn="base" hangingPunct="0">
        <a:spcBef>
          <a:spcPts val="6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473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177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362200" indent="-317500" algn="l" rtl="0" eaLnBrk="0" fontAlgn="base" hangingPunct="0">
        <a:spcBef>
          <a:spcPts val="6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194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2766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338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191000" indent="-317500" algn="l" rtl="0" fontAlgn="base">
        <a:spcBef>
          <a:spcPts val="6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88900" y="50800"/>
            <a:ext cx="12814300" cy="927100"/>
          </a:xfrm>
          <a:prstGeom prst="rect">
            <a:avLst/>
          </a:prstGeom>
          <a:noFill/>
          <a:ln w="12700">
            <a:noFill/>
            <a:miter lim="800000"/>
            <a:headEnd/>
            <a:tailEnd/>
          </a:ln>
        </p:spPr>
        <p:txBody>
          <a:bodyPr vert="horz" wrap="square" lIns="50800" tIns="50800" rIns="50800" bIns="50800" numCol="1" anchor="ctr" anchorCtr="0" compatLnSpc="1">
            <a:prstTxWarp prst="textNoShape">
              <a:avLst/>
            </a:prstTxWarp>
          </a:bodyPr>
          <a:lstStyle/>
          <a:p>
            <a:pPr lvl="0"/>
            <a:r>
              <a:rPr lang="en-US" smtClean="0">
                <a:sym typeface="Arial" pitchFamily="34" charset="0"/>
              </a:rPr>
              <a:t>Click to edit Master title style</a:t>
            </a:r>
          </a:p>
        </p:txBody>
      </p:sp>
      <p:pic>
        <p:nvPicPr>
          <p:cNvPr id="9219" name="Picture 2"/>
          <p:cNvPicPr>
            <a:picLocks noChangeAspect="1" noChangeArrowheads="1"/>
          </p:cNvPicPr>
          <p:nvPr/>
        </p:nvPicPr>
        <p:blipFill>
          <a:blip r:embed="rId13" cstate="print"/>
          <a:srcRect l="1332" t="21333" r="665" b="23332"/>
          <a:stretch>
            <a:fillRect/>
          </a:stretch>
        </p:blipFill>
        <p:spPr bwMode="auto">
          <a:xfrm>
            <a:off x="10515600" y="9064625"/>
            <a:ext cx="2438400" cy="688975"/>
          </a:xfrm>
          <a:prstGeom prst="rect">
            <a:avLst/>
          </a:prstGeom>
          <a:noFill/>
          <a:ln w="12700">
            <a:noFill/>
            <a:miter lim="800000"/>
            <a:headEnd/>
            <a:tailEnd/>
          </a:ln>
        </p:spPr>
      </p:pic>
      <p:sp>
        <p:nvSpPr>
          <p:cNvPr id="2" name="Line 3"/>
          <p:cNvSpPr>
            <a:spLocks noChangeShapeType="1"/>
          </p:cNvSpPr>
          <p:nvPr/>
        </p:nvSpPr>
        <p:spPr bwMode="auto">
          <a:xfrm rot="10800000" flipH="1">
            <a:off x="0" y="1052513"/>
            <a:ext cx="13001625" cy="1587"/>
          </a:xfrm>
          <a:prstGeom prst="line">
            <a:avLst/>
          </a:prstGeom>
          <a:noFill/>
          <a:ln w="38100" cap="flat">
            <a:solidFill>
              <a:srgbClr val="254789"/>
            </a:solidFill>
            <a:prstDash val="solid"/>
            <a:miter lim="800000"/>
            <a:headEnd type="none" w="med" len="med"/>
            <a:tailEnd type="none" w="med" len="med"/>
          </a:ln>
        </p:spPr>
        <p:txBody>
          <a:bodyPr lIns="0" tIns="0" rIns="0" bIns="0"/>
          <a:lstStyle/>
          <a:p>
            <a:pPr>
              <a:defRPr/>
            </a:pPr>
            <a:endParaRPr 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p:txStyles>
    <p:titleStyle>
      <a:lvl1pPr algn="l" rtl="0" eaLnBrk="0" fontAlgn="base" hangingPunct="0">
        <a:spcBef>
          <a:spcPct val="0"/>
        </a:spcBef>
        <a:spcAft>
          <a:spcPct val="0"/>
        </a:spcAft>
        <a:defRPr sz="6000">
          <a:solidFill>
            <a:schemeClr val="tx1"/>
          </a:solidFill>
          <a:latin typeface="+mj-lt"/>
          <a:ea typeface="+mj-ea"/>
          <a:cs typeface="+mj-cs"/>
          <a:sym typeface="Arial" pitchFamily="34" charset="0"/>
        </a:defRPr>
      </a:lvl1pPr>
      <a:lvl2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2pPr>
      <a:lvl3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3pPr>
      <a:lvl4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4pPr>
      <a:lvl5pPr algn="l" rtl="0" eaLnBrk="0" fontAlgn="base" hangingPunct="0">
        <a:spcBef>
          <a:spcPct val="0"/>
        </a:spcBef>
        <a:spcAft>
          <a:spcPct val="0"/>
        </a:spcAft>
        <a:defRPr sz="6000">
          <a:solidFill>
            <a:schemeClr val="tx1"/>
          </a:solidFill>
          <a:latin typeface="Arial" charset="0"/>
          <a:ea typeface="ヒラギノ角ゴ ProN W3" charset="0"/>
          <a:cs typeface="ヒラギノ角ゴ ProN W3" charset="0"/>
          <a:sym typeface="Arial" pitchFamily="34" charset="0"/>
        </a:defRPr>
      </a:lvl5pPr>
      <a:lvl6pPr marL="4572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000">
          <a:solidFill>
            <a:schemeClr val="tx1"/>
          </a:solidFill>
          <a:latin typeface="Arial" charset="0"/>
          <a:ea typeface="ヒラギノ角ゴ ProN W3" charset="0"/>
          <a:cs typeface="ヒラギノ角ゴ ProN W3" charset="0"/>
          <a:sym typeface="Arial" charset="0"/>
        </a:defRPr>
      </a:lvl9pPr>
    </p:titleStyle>
    <p:bodyStyle>
      <a:lvl1pPr marL="635000" indent="-381000" algn="l" rtl="0" eaLnBrk="0" fontAlgn="base" hangingPunct="0">
        <a:spcBef>
          <a:spcPts val="1200"/>
        </a:spcBef>
        <a:spcAft>
          <a:spcPct val="0"/>
        </a:spcAft>
        <a:buSzPct val="150000"/>
        <a:buFont typeface="Arial" pitchFamily="34" charset="0"/>
        <a:buChar char="•"/>
        <a:defRPr sz="4200">
          <a:solidFill>
            <a:schemeClr val="tx1"/>
          </a:solidFill>
          <a:latin typeface="+mn-lt"/>
          <a:ea typeface="+mn-ea"/>
          <a:cs typeface="+mn-cs"/>
          <a:sym typeface="Arial" pitchFamily="34" charset="0"/>
        </a:defRPr>
      </a:lvl1pPr>
      <a:lvl2pPr marL="1143000" indent="-381000" algn="l" rtl="0" eaLnBrk="0" fontAlgn="base" hangingPunct="0">
        <a:spcBef>
          <a:spcPts val="1200"/>
        </a:spcBef>
        <a:spcAft>
          <a:spcPct val="0"/>
        </a:spcAft>
        <a:buSzPct val="100000"/>
        <a:buFont typeface="Lucida Grande" charset="0"/>
        <a:buChar char="‣"/>
        <a:defRPr sz="3600">
          <a:solidFill>
            <a:schemeClr val="tx1"/>
          </a:solidFill>
          <a:latin typeface="+mn-lt"/>
          <a:ea typeface="+mn-ea"/>
          <a:cs typeface="+mn-cs"/>
          <a:sym typeface="Arial" pitchFamily="34" charset="0"/>
        </a:defRPr>
      </a:lvl2pPr>
      <a:lvl3pPr marL="15240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3pPr>
      <a:lvl4pPr marL="19685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4pPr>
      <a:lvl5pPr marL="2413000" indent="-317500" algn="l" rtl="0" eaLnBrk="0" fontAlgn="base" hangingPunct="0">
        <a:spcBef>
          <a:spcPts val="1200"/>
        </a:spcBef>
        <a:spcAft>
          <a:spcPct val="0"/>
        </a:spcAft>
        <a:buClr>
          <a:srgbClr val="000000"/>
        </a:buClr>
        <a:buSzPct val="100000"/>
        <a:buFont typeface="Arial" pitchFamily="34" charset="0"/>
        <a:buChar char="-"/>
        <a:defRPr sz="3000">
          <a:solidFill>
            <a:schemeClr val="tx1"/>
          </a:solidFill>
          <a:latin typeface="+mn-lt"/>
          <a:ea typeface="+mn-ea"/>
          <a:cs typeface="+mn-cs"/>
          <a:sym typeface="Arial" pitchFamily="34" charset="0"/>
        </a:defRPr>
      </a:lvl5pPr>
      <a:lvl6pPr marL="28702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6pPr>
      <a:lvl7pPr marL="33274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7pPr>
      <a:lvl8pPr marL="37846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8pPr>
      <a:lvl9pPr marL="4241800" indent="-317500" algn="l" rtl="0" fontAlgn="base">
        <a:spcBef>
          <a:spcPts val="1200"/>
        </a:spcBef>
        <a:spcAft>
          <a:spcPct val="0"/>
        </a:spcAft>
        <a:buClr>
          <a:srgbClr val="000000"/>
        </a:buClr>
        <a:buSzPct val="100000"/>
        <a:buFont typeface="Arial" charset="0"/>
        <a:buChar char="-"/>
        <a:defRPr sz="30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audio2.wav"/><Relationship Id="rId1" Type="http://schemas.openxmlformats.org/officeDocument/2006/relationships/audio" Target="../media/audio1.wav"/><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3.xml"/><Relationship Id="rId1" Type="http://schemas.openxmlformats.org/officeDocument/2006/relationships/audio" Target="../media/audio3.wav"/><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ideo" Target="mbp%20hd:Users:apm:Documents:Queen%20Mary:ELE036:DAFX%202013:Lectures:Week%2010:01%20spatial%20audio.ppt_media:doreen2-2.mov"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68.xml"/><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68.xml"/><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68.xml"/><Relationship Id="rId4" Type="http://schemas.openxmlformats.org/officeDocument/2006/relationships/image" Target="../media/image33.gif"/></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8.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8.xml"/><Relationship Id="rId1" Type="http://schemas.openxmlformats.org/officeDocument/2006/relationships/vmlDrawing" Target="../drawings/vmlDrawing7.vml"/><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4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1.xml"/><Relationship Id="rId1" Type="http://schemas.openxmlformats.org/officeDocument/2006/relationships/slideLayout" Target="../slideLayouts/slideLayout68.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68.xml"/><Relationship Id="rId4" Type="http://schemas.openxmlformats.org/officeDocument/2006/relationships/image" Target="../media/image42.jpeg"/></Relationships>
</file>

<file path=ppt/slides/_rels/slide46.xml.rels><?xml version="1.0" encoding="UTF-8" standalone="yes"?>
<Relationships xmlns="http://schemas.openxmlformats.org/package/2006/relationships"><Relationship Id="rId3" Type="http://schemas.openxmlformats.org/officeDocument/2006/relationships/hyperlink" Target="http://www.google.co.uk/url?sa=i&amp;rct=j&amp;q=&amp;esrc=s&amp;frm=1&amp;source=images&amp;cd=&amp;cad=rja&amp;uact=8&amp;docid=WH4liXs-9o3xRM&amp;tbnid=DWb0su2gR_RSgM:&amp;ved=0CAYQjRw&amp;url=http://www.mhacoustics.com/products&amp;ei=zOYiU8imDNKThQfI84HoBg&amp;bvm=bv.62922401,d.ZG4&amp;psig=AFQjCNHtFsnxZBl3Mh0HBZRVuUGUCBR1pg&amp;ust=1394882576608033" TargetMode="External"/><Relationship Id="rId2" Type="http://schemas.openxmlformats.org/officeDocument/2006/relationships/hyperlink" Target="http://www.google.co.uk/url?sa=i&amp;rct=j&amp;q=&amp;esrc=s&amp;frm=1&amp;source=images&amp;cd=&amp;cad=rja&amp;uact=8&amp;docid=WH4liXs-9o3xRM&amp;tbnid=DWb0su2gR_RSgM:&amp;ved=0CAYQjRw&amp;url=http://www.brandigg.de/brand/EIGENMIKE&amp;ei=v-YiU_zaGYnLhAe-n4CACA&amp;bvm=bv.62922401,d.ZG4&amp;psig=AFQjCNHtFsnxZBl3Mh0HBZRVuUGUCBR1pg&amp;ust=1394882576608033" TargetMode="External"/><Relationship Id="rId1" Type="http://schemas.openxmlformats.org/officeDocument/2006/relationships/slideLayout" Target="../slideLayouts/slideLayout68.xml"/><Relationship Id="rId4" Type="http://schemas.openxmlformats.org/officeDocument/2006/relationships/image" Target="../media/image43.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8.xml"/><Relationship Id="rId1" Type="http://schemas.openxmlformats.org/officeDocument/2006/relationships/vmlDrawing" Target="../drawings/vmlDrawing8.vml"/><Relationship Id="rId5" Type="http://schemas.openxmlformats.org/officeDocument/2006/relationships/image" Target="../media/image45.png"/><Relationship Id="rId4" Type="http://schemas.openxmlformats.org/officeDocument/2006/relationships/oleObject" Target="../embeddings/oleObject1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8.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68.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www.dolby.com/" TargetMode="External"/><Relationship Id="rId7" Type="http://schemas.openxmlformats.org/officeDocument/2006/relationships/hyperlink" Target="http://www.soundfield.com/" TargetMode="External"/><Relationship Id="rId2" Type="http://schemas.openxmlformats.org/officeDocument/2006/relationships/notesSlide" Target="../notesSlides/notesSlide36.xml"/><Relationship Id="rId1" Type="http://schemas.openxmlformats.org/officeDocument/2006/relationships/slideLayout" Target="../slideLayouts/slideLayout68.xml"/><Relationship Id="rId6" Type="http://schemas.openxmlformats.org/officeDocument/2006/relationships/hyperlink" Target="http://www.schoeps.de/" TargetMode="External"/><Relationship Id="rId5" Type="http://schemas.openxmlformats.org/officeDocument/2006/relationships/hyperlink" Target="http://www.wesdooley.com/pdf/Surround_Sound_Decca_Tree-urtext.pdf" TargetMode="External"/><Relationship Id="rId4" Type="http://schemas.openxmlformats.org/officeDocument/2006/relationships/hyperlink" Target="http://www.d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p:cNvSpPr>
          <p:nvPr/>
        </p:nvSpPr>
        <p:spPr bwMode="auto">
          <a:xfrm>
            <a:off x="1270000" y="1104900"/>
            <a:ext cx="10464800" cy="2463800"/>
          </a:xfrm>
          <a:prstGeom prst="rect">
            <a:avLst/>
          </a:prstGeom>
          <a:noFill/>
          <a:ln w="12700">
            <a:noFill/>
            <a:miter lim="800000"/>
            <a:headEnd/>
            <a:tailEnd/>
          </a:ln>
        </p:spPr>
        <p:txBody>
          <a:bodyPr lIns="0" tIns="0" rIns="0" bIns="0" anchor="b"/>
          <a:lstStyle/>
          <a:p>
            <a:r>
              <a:rPr lang="en-US" sz="7200">
                <a:solidFill>
                  <a:schemeClr val="tx1"/>
                </a:solidFill>
                <a:latin typeface="Arial" pitchFamily="34" charset="0"/>
                <a:cs typeface="Arial" pitchFamily="34" charset="0"/>
                <a:sym typeface="Arial" pitchFamily="34" charset="0"/>
              </a:rPr>
              <a:t>Spatial Audio</a:t>
            </a:r>
          </a:p>
        </p:txBody>
      </p:sp>
      <p:pic>
        <p:nvPicPr>
          <p:cNvPr id="12291" name="Picture 3"/>
          <p:cNvPicPr>
            <a:picLocks noChangeAspect="1" noChangeArrowheads="1"/>
          </p:cNvPicPr>
          <p:nvPr/>
        </p:nvPicPr>
        <p:blipFill>
          <a:blip r:embed="rId2" cstate="print"/>
          <a:srcRect/>
          <a:stretch>
            <a:fillRect/>
          </a:stretch>
        </p:blipFill>
        <p:spPr bwMode="auto">
          <a:xfrm>
            <a:off x="4660900" y="4125913"/>
            <a:ext cx="3683000" cy="4573587"/>
          </a:xfrm>
          <a:prstGeom prst="rect">
            <a:avLst/>
          </a:prstGeom>
          <a:noFill/>
          <a:ln w="12700">
            <a:noFill/>
            <a:miter lim="800000"/>
            <a:headEnd/>
            <a:tailEnd/>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z="5700" dirty="0" smtClean="0"/>
              <a:t>Panning &amp; Precedence Implementation</a:t>
            </a:r>
          </a:p>
        </p:txBody>
      </p:sp>
      <p:sp>
        <p:nvSpPr>
          <p:cNvPr id="20483" name="Rectangle 3"/>
          <p:cNvSpPr>
            <a:spLocks noGrp="1" noChangeArrowheads="1"/>
          </p:cNvSpPr>
          <p:nvPr>
            <p:ph type="body" idx="1"/>
          </p:nvPr>
        </p:nvSpPr>
        <p:spPr>
          <a:xfrm>
            <a:off x="0" y="1088250"/>
            <a:ext cx="13004800" cy="8665351"/>
          </a:xfrm>
        </p:spPr>
        <p:txBody>
          <a:bodyPr/>
          <a:lstStyle/>
          <a:p>
            <a:pPr eaLnBrk="1" hangingPunct="1"/>
            <a:r>
              <a:rPr lang="en-US" smtClean="0"/>
              <a:t>Sources placed in apparent location using </a:t>
            </a:r>
          </a:p>
          <a:p>
            <a:pPr lvl="1" eaLnBrk="1" hangingPunct="1"/>
            <a:r>
              <a:rPr lang="en-US" smtClean="0"/>
              <a:t>delay </a:t>
            </a:r>
          </a:p>
          <a:p>
            <a:pPr lvl="1" eaLnBrk="1" hangingPunct="1"/>
            <a:r>
              <a:rPr lang="en-US" smtClean="0"/>
              <a:t> amplitude</a:t>
            </a:r>
          </a:p>
          <a:p>
            <a:pPr eaLnBrk="1" hangingPunct="1"/>
            <a:r>
              <a:rPr lang="en-US" smtClean="0"/>
              <a:t>Sound from just one side</a:t>
            </a:r>
          </a:p>
          <a:p>
            <a:pPr lvl="1" eaLnBrk="1" hangingPunct="1"/>
            <a:r>
              <a:rPr lang="en-US" smtClean="0"/>
              <a:t>1 ms delay</a:t>
            </a:r>
          </a:p>
          <a:p>
            <a:pPr lvl="1" eaLnBrk="1" hangingPunct="1"/>
            <a:r>
              <a:rPr lang="en-US" smtClean="0"/>
              <a:t>&gt;30dB amplitude difference between 2 equally spaced speakers</a:t>
            </a:r>
          </a:p>
          <a:p>
            <a:pPr eaLnBrk="1" hangingPunct="1"/>
            <a:r>
              <a:rPr lang="en-CA" smtClean="0"/>
              <a:t>Source appear half way between center &amp; speaker </a:t>
            </a:r>
          </a:p>
          <a:p>
            <a:pPr lvl="1" eaLnBrk="1" hangingPunct="1"/>
            <a:r>
              <a:rPr lang="en-CA" smtClean="0"/>
              <a:t> 0.2ms delay between right &amp; left speaker  </a:t>
            </a:r>
          </a:p>
          <a:p>
            <a:pPr lvl="1" eaLnBrk="1" hangingPunct="1"/>
            <a:r>
              <a:rPr lang="en-CA" smtClean="0"/>
              <a:t>Approximately 6dB amplitude difference between right &amp; left channels</a:t>
            </a:r>
            <a:endParaRPr lang="en-US"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p:txBody>
          <a:bodyPr/>
          <a:lstStyle/>
          <a:p>
            <a:pPr eaLnBrk="1" hangingPunct="1"/>
            <a:r>
              <a:rPr lang="en-US" smtClean="0"/>
              <a:t>Panning examples</a:t>
            </a:r>
          </a:p>
        </p:txBody>
      </p:sp>
      <p:sp>
        <p:nvSpPr>
          <p:cNvPr id="20483" name="Rectangle 2"/>
          <p:cNvSpPr>
            <a:spLocks noGrp="1" noChangeArrowheads="1"/>
          </p:cNvSpPr>
          <p:nvPr>
            <p:ph type="body" idx="1"/>
          </p:nvPr>
        </p:nvSpPr>
        <p:spPr/>
        <p:txBody>
          <a:bodyPr anchor="t"/>
          <a:lstStyle/>
          <a:p>
            <a:pPr marL="635000" eaLnBrk="1" hangingPunct="1"/>
            <a:r>
              <a:rPr lang="en-US" sz="4100" smtClean="0"/>
              <a:t>First case: </a:t>
            </a:r>
            <a:r>
              <a:rPr lang="en-US" sz="4100" smtClean="0">
                <a:solidFill>
                  <a:srgbClr val="0000FF"/>
                </a:solidFill>
              </a:rPr>
              <a:t>linear</a:t>
            </a:r>
            <a:r>
              <a:rPr lang="en-US" sz="4100" smtClean="0"/>
              <a:t> gain adjustment between channels</a:t>
            </a:r>
          </a:p>
          <a:p>
            <a:pPr marL="1143000" lvl="1" eaLnBrk="1" hangingPunct="1"/>
            <a:r>
              <a:rPr lang="en-US" sz="3500" smtClean="0"/>
              <a:t>Produces hole in the sound as it travels to centre</a:t>
            </a:r>
          </a:p>
          <a:p>
            <a:pPr marL="635000" eaLnBrk="1" hangingPunct="1"/>
            <a:endParaRPr lang="en-US" sz="4100" smtClean="0"/>
          </a:p>
          <a:p>
            <a:pPr marL="635000" eaLnBrk="1" hangingPunct="1"/>
            <a:endParaRPr lang="en-US" sz="4100" smtClean="0"/>
          </a:p>
          <a:p>
            <a:pPr marL="635000" eaLnBrk="1" hangingPunct="1"/>
            <a:endParaRPr lang="en-US" sz="4100" smtClean="0"/>
          </a:p>
          <a:p>
            <a:pPr marL="635000" eaLnBrk="1" hangingPunct="1"/>
            <a:endParaRPr lang="en-US" sz="4100" smtClean="0"/>
          </a:p>
          <a:p>
            <a:pPr marL="635000" eaLnBrk="1" hangingPunct="1">
              <a:spcBef>
                <a:spcPts val="3100"/>
              </a:spcBef>
            </a:pPr>
            <a:r>
              <a:rPr lang="en-US" sz="4100" smtClean="0"/>
              <a:t>Second case: </a:t>
            </a:r>
            <a:r>
              <a:rPr lang="en-US" sz="4100" smtClean="0">
                <a:solidFill>
                  <a:srgbClr val="0000FF"/>
                </a:solidFill>
              </a:rPr>
              <a:t>rotation matrix</a:t>
            </a:r>
            <a:endParaRPr lang="en-US" sz="4100" smtClean="0"/>
          </a:p>
          <a:p>
            <a:pPr marL="1143000" lvl="1" eaLnBrk="1" hangingPunct="1"/>
            <a:r>
              <a:rPr lang="en-US" sz="3500" smtClean="0"/>
              <a:t>Consistent positioning and amplitude of sound</a:t>
            </a:r>
          </a:p>
        </p:txBody>
      </p:sp>
      <p:pic>
        <p:nvPicPr>
          <p:cNvPr id="20484" name="Picture 3"/>
          <p:cNvPicPr>
            <a:picLocks noChangeArrowheads="1"/>
          </p:cNvPicPr>
          <p:nvPr/>
        </p:nvPicPr>
        <p:blipFill>
          <a:blip r:embed="rId4" cstate="print"/>
          <a:srcRect/>
          <a:stretch>
            <a:fillRect/>
          </a:stretch>
        </p:blipFill>
        <p:spPr bwMode="auto">
          <a:xfrm>
            <a:off x="266700" y="2527300"/>
            <a:ext cx="10896600" cy="2755900"/>
          </a:xfrm>
          <a:prstGeom prst="rect">
            <a:avLst/>
          </a:prstGeom>
          <a:noFill/>
          <a:ln w="9525">
            <a:noFill/>
            <a:miter lim="800000"/>
            <a:headEnd/>
            <a:tailEnd/>
          </a:ln>
        </p:spPr>
      </p:pic>
      <p:pic>
        <p:nvPicPr>
          <p:cNvPr id="20485" name="Picture 4"/>
          <p:cNvPicPr>
            <a:picLocks noChangeAspect="1" noChangeArrowheads="1"/>
          </p:cNvPicPr>
          <p:nvPr/>
        </p:nvPicPr>
        <p:blipFill>
          <a:blip r:embed="rId5" cstate="print"/>
          <a:srcRect/>
          <a:stretch>
            <a:fillRect/>
          </a:stretch>
        </p:blipFill>
        <p:spPr bwMode="auto">
          <a:xfrm>
            <a:off x="266700" y="6850063"/>
            <a:ext cx="10117138" cy="2755900"/>
          </a:xfrm>
          <a:prstGeom prst="rect">
            <a:avLst/>
          </a:prstGeom>
          <a:noFill/>
          <a:ln w="9525">
            <a:noFill/>
            <a:miter lim="800000"/>
            <a:headEnd/>
            <a:tailEnd/>
          </a:ln>
        </p:spPr>
      </p:pic>
      <p:pic>
        <p:nvPicPr>
          <p:cNvPr id="27653" name="Picture 5">
            <a:hlinkClick r:id="" action="ppaction://media"/>
          </p:cNvPr>
          <p:cNvPicPr>
            <a:picLocks noRot="1" noChangeAspect="1" noChangeArrowheads="1"/>
          </p:cNvPicPr>
          <p:nvPr>
            <a:wavAudioFile r:embed="rId1" name="/Users/apm/Documents/Queen Mary/ELE036/DAFX 2013/Lectures/Week 10/01 spatial audio.ppt_media/2 demo_amp_cf_sweep_0_5-1.mov"/>
          </p:nvPr>
        </p:nvPicPr>
        <p:blipFill>
          <a:blip r:embed="rId6" cstate="print"/>
          <a:srcRect/>
          <a:stretch>
            <a:fillRect/>
          </a:stretch>
        </p:blipFill>
        <p:spPr bwMode="auto">
          <a:xfrm>
            <a:off x="11734800" y="4000500"/>
            <a:ext cx="673100" cy="673100"/>
          </a:xfrm>
          <a:prstGeom prst="rect">
            <a:avLst/>
          </a:prstGeom>
          <a:noFill/>
          <a:ln w="9525">
            <a:noFill/>
            <a:miter lim="800000"/>
            <a:headEnd/>
            <a:tailEnd/>
          </a:ln>
        </p:spPr>
      </p:pic>
      <p:pic>
        <p:nvPicPr>
          <p:cNvPr id="27654" name="Picture 6">
            <a:hlinkClick r:id="" action="ppaction://media"/>
          </p:cNvPr>
          <p:cNvPicPr>
            <a:picLocks noRot="1" noChangeAspect="1" noChangeArrowheads="1"/>
          </p:cNvPicPr>
          <p:nvPr>
            <a:wavAudioFile r:embed="rId2" name="/Users/apm/Documents/Queen Mary/ELE036/DAFX 2013/Lectures/Week 10/01 spatial audio.ppt_media/3 demo_amp_sweep_0_2-1.mov"/>
          </p:nvPr>
        </p:nvPicPr>
        <p:blipFill>
          <a:blip r:embed="rId6" cstate="print"/>
          <a:srcRect/>
          <a:stretch>
            <a:fillRect/>
          </a:stretch>
        </p:blipFill>
        <p:spPr bwMode="auto">
          <a:xfrm>
            <a:off x="11734800" y="6731000"/>
            <a:ext cx="673100" cy="673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653"/>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27653"/>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27654"/>
                                        </p:tgtEl>
                                        <p:attrNameLst>
                                          <p:attrName>style.visibility</p:attrName>
                                        </p:attrNameLst>
                                      </p:cBhvr>
                                      <p:to>
                                        <p:strVal val="visible"/>
                                      </p:to>
                                    </p:set>
                                  </p:childTnLst>
                                </p:cTn>
                              </p:par>
                            </p:childTnLst>
                          </p:cTn>
                        </p:par>
                        <p:par>
                          <p:cTn id="14" fill="hold">
                            <p:stCondLst>
                              <p:cond delay="500"/>
                            </p:stCondLst>
                            <p:childTnLst>
                              <p:par>
                                <p:cTn id="15" presetID="1" presetClass="mediacall" presetSubtype="0" fill="hold" nodeType="afterEffect">
                                  <p:stCondLst>
                                    <p:cond delay="0"/>
                                  </p:stCondLst>
                                  <p:childTnLst>
                                    <p:cmd type="call" cmd="playFrom(0.0)">
                                      <p:cBhvr>
                                        <p:cTn id="16" dur="1" fill="hold"/>
                                        <p:tgtEl>
                                          <p:spTgt spid="276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7" fill="hold" display="0">
                  <p:stCondLst>
                    <p:cond delay="indefinite"/>
                  </p:stCondLst>
                  <p:endCondLst>
                    <p:cond evt="onNext" delay="0">
                      <p:tgtEl>
                        <p:sldTgt/>
                      </p:tgtEl>
                    </p:cond>
                    <p:cond evt="onPrev" delay="0">
                      <p:tgtEl>
                        <p:sldTgt/>
                      </p:tgtEl>
                    </p:cond>
                    <p:cond evt="onStopAudio" delay="0">
                      <p:tgtEl>
                        <p:sldTgt/>
                      </p:tgtEl>
                    </p:cond>
                  </p:endCondLst>
                </p:cTn>
                <p:tgtEl>
                  <p:spTgt spid="27653"/>
                </p:tgtEl>
              </p:cMediaNode>
            </p:audio>
            <p:audio>
              <p:cMediaNode>
                <p:cTn id="18" fill="hold" display="0">
                  <p:stCondLst>
                    <p:cond delay="indefinite"/>
                  </p:stCondLst>
                  <p:endCondLst>
                    <p:cond evt="onNext" delay="0">
                      <p:tgtEl>
                        <p:sldTgt/>
                      </p:tgtEl>
                    </p:cond>
                    <p:cond evt="onPrev" delay="0">
                      <p:tgtEl>
                        <p:sldTgt/>
                      </p:tgtEl>
                    </p:cond>
                    <p:cond evt="onStopAudio" delay="0">
                      <p:tgtEl>
                        <p:sldTgt/>
                      </p:tgtEl>
                    </p:cond>
                  </p:endCondLst>
                </p:cTn>
                <p:tgtEl>
                  <p:spTgt spid="2765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p:txBody>
          <a:bodyPr/>
          <a:lstStyle/>
          <a:p>
            <a:pPr eaLnBrk="1" hangingPunct="1"/>
            <a:r>
              <a:rPr lang="en-US" smtClean="0"/>
              <a:t>Precedence example</a:t>
            </a:r>
          </a:p>
        </p:txBody>
      </p:sp>
      <p:sp>
        <p:nvSpPr>
          <p:cNvPr id="21507" name="Rectangle 2"/>
          <p:cNvSpPr>
            <a:spLocks noGrp="1" noChangeArrowheads="1"/>
          </p:cNvSpPr>
          <p:nvPr>
            <p:ph type="body" idx="1"/>
          </p:nvPr>
        </p:nvSpPr>
        <p:spPr/>
        <p:txBody>
          <a:bodyPr anchor="t"/>
          <a:lstStyle/>
          <a:p>
            <a:pPr marL="635000" eaLnBrk="1" hangingPunct="1"/>
            <a:r>
              <a:rPr lang="en-US" smtClean="0"/>
              <a:t>Start with right channel delayed 1ms </a:t>
            </a:r>
          </a:p>
          <a:p>
            <a:pPr marL="1143000" lvl="1" eaLnBrk="1" hangingPunct="1"/>
            <a:r>
              <a:rPr lang="en-US" smtClean="0"/>
              <a:t>Gradually change delay until left channel delayed 1ms</a:t>
            </a:r>
          </a:p>
          <a:p>
            <a:pPr marL="1143000" lvl="1" eaLnBrk="1" hangingPunct="1"/>
            <a:r>
              <a:rPr lang="en-US" smtClean="0"/>
              <a:t>Sound source moves from left to right</a:t>
            </a:r>
          </a:p>
          <a:p>
            <a:pPr marL="1143000" lvl="1" eaLnBrk="1" hangingPunct="1"/>
            <a:r>
              <a:rPr lang="en-US" smtClean="0"/>
              <a:t>Identical levels</a:t>
            </a:r>
          </a:p>
        </p:txBody>
      </p:sp>
      <p:pic>
        <p:nvPicPr>
          <p:cNvPr id="28675" name="Picture 3">
            <a:hlinkClick r:id="" action="ppaction://media"/>
          </p:cNvPr>
          <p:cNvPicPr>
            <a:picLocks noRot="1" noChangeAspect="1" noChangeArrowheads="1"/>
          </p:cNvPicPr>
          <p:nvPr>
            <a:wavAudioFile r:embed="rId1" name="/Users/apm/Documents/Queen Mary/ELE036/DAFX 2013/Lectures/Week 10/01 spatial audio.ppt_media/1 demo_del_speedriff-2.mov"/>
          </p:nvPr>
        </p:nvPicPr>
        <p:blipFill>
          <a:blip r:embed="rId3" cstate="print"/>
          <a:srcRect/>
          <a:stretch>
            <a:fillRect/>
          </a:stretch>
        </p:blipFill>
        <p:spPr bwMode="auto">
          <a:xfrm>
            <a:off x="10566400" y="2514600"/>
            <a:ext cx="673100" cy="673100"/>
          </a:xfrm>
          <a:prstGeom prst="rect">
            <a:avLst/>
          </a:prstGeom>
          <a:noFill/>
          <a:ln w="9525">
            <a:noFill/>
            <a:miter lim="800000"/>
            <a:headEnd/>
            <a:tailEnd/>
          </a:ln>
        </p:spPr>
      </p:pic>
      <p:pic>
        <p:nvPicPr>
          <p:cNvPr id="21509" name="Picture 4"/>
          <p:cNvPicPr>
            <a:picLocks noChangeArrowheads="1"/>
          </p:cNvPicPr>
          <p:nvPr/>
        </p:nvPicPr>
        <p:blipFill>
          <a:blip r:embed="rId4" cstate="print"/>
          <a:srcRect/>
          <a:stretch>
            <a:fillRect/>
          </a:stretch>
        </p:blipFill>
        <p:spPr bwMode="auto">
          <a:xfrm>
            <a:off x="508000" y="3987800"/>
            <a:ext cx="12039600" cy="32639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675"/>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286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0" fill="hold" display="0">
                  <p:stCondLst>
                    <p:cond delay="indefinite"/>
                  </p:stCondLst>
                  <p:endCondLst>
                    <p:cond evt="onNext" delay="0">
                      <p:tgtEl>
                        <p:sldTgt/>
                      </p:tgtEl>
                    </p:cond>
                    <p:cond evt="onPrev" delay="0">
                      <p:tgtEl>
                        <p:sldTgt/>
                      </p:tgtEl>
                    </p:cond>
                    <p:cond evt="onStopAudio" delay="0">
                      <p:tgtEl>
                        <p:sldTgt/>
                      </p:tgtEl>
                    </p:cond>
                  </p:endCondLst>
                </p:cTn>
                <p:tgtEl>
                  <p:spTgt spid="2867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smtClean="0"/>
              <a:t>Transparent amplification</a:t>
            </a:r>
          </a:p>
        </p:txBody>
      </p:sp>
      <p:sp>
        <p:nvSpPr>
          <p:cNvPr id="22531" name="Rectangle 2"/>
          <p:cNvSpPr>
            <a:spLocks noGrp="1" noChangeArrowheads="1"/>
          </p:cNvSpPr>
          <p:nvPr>
            <p:ph type="body" idx="1"/>
          </p:nvPr>
        </p:nvSpPr>
        <p:spPr>
          <a:xfrm>
            <a:off x="0" y="1348408"/>
            <a:ext cx="13004800" cy="8328992"/>
          </a:xfrm>
        </p:spPr>
        <p:txBody>
          <a:bodyPr anchor="t"/>
          <a:lstStyle/>
          <a:p>
            <a:pPr marL="635000" eaLnBrk="1" hangingPunct="1">
              <a:buNone/>
            </a:pPr>
            <a:r>
              <a:rPr lang="en-US" sz="4000" dirty="0" smtClean="0"/>
              <a:t>How to </a:t>
            </a:r>
            <a:r>
              <a:rPr lang="en-US" sz="4000" dirty="0" smtClean="0">
                <a:solidFill>
                  <a:srgbClr val="0000FF"/>
                </a:solidFill>
              </a:rPr>
              <a:t>reinforce</a:t>
            </a:r>
            <a:r>
              <a:rPr lang="en-US" sz="4000" dirty="0" smtClean="0"/>
              <a:t> live sound?</a:t>
            </a:r>
          </a:p>
          <a:p>
            <a:pPr marL="635000" eaLnBrk="1" hangingPunct="1"/>
            <a:r>
              <a:rPr lang="en-US" sz="4000" dirty="0" smtClean="0"/>
              <a:t>Example: amplifying acoustic instruments on stage</a:t>
            </a:r>
          </a:p>
          <a:p>
            <a:pPr marL="1143000" lvl="1" eaLnBrk="1" hangingPunct="1"/>
            <a:r>
              <a:rPr lang="en-US" sz="3200" dirty="0" smtClean="0"/>
              <a:t>Want apparent sound sources to merge nicely, acoustically and visually, with sounds from acoustic instruments on stage</a:t>
            </a:r>
          </a:p>
          <a:p>
            <a:pPr marL="635000" eaLnBrk="1" hangingPunct="1"/>
            <a:r>
              <a:rPr lang="en-US" sz="4000" dirty="0" smtClean="0"/>
              <a:t>Possible solution: only front loudspeakers</a:t>
            </a:r>
          </a:p>
          <a:p>
            <a:pPr marL="1143000" lvl="1" eaLnBrk="1" hangingPunct="1"/>
            <a:r>
              <a:rPr lang="en-US" sz="3200" dirty="0" smtClean="0"/>
              <a:t>Sound is not uniform throughout space</a:t>
            </a:r>
          </a:p>
          <a:p>
            <a:pPr marL="635000" eaLnBrk="1" hangingPunct="1"/>
            <a:r>
              <a:rPr lang="en-US" sz="4000" dirty="0" smtClean="0"/>
              <a:t>Better solution: </a:t>
            </a:r>
            <a:r>
              <a:rPr lang="en-US" sz="4000" dirty="0" smtClean="0">
                <a:solidFill>
                  <a:srgbClr val="0014BE"/>
                </a:solidFill>
              </a:rPr>
              <a:t>transparent amplification</a:t>
            </a:r>
          </a:p>
          <a:p>
            <a:pPr marL="1143000" lvl="1" eaLnBrk="1" hangingPunct="1"/>
            <a:r>
              <a:rPr lang="en-US" sz="3200" dirty="0" smtClean="0"/>
              <a:t>Feed rear speakers with </a:t>
            </a:r>
            <a:r>
              <a:rPr lang="en-US" sz="3200" dirty="0" smtClean="0">
                <a:solidFill>
                  <a:srgbClr val="0000FF"/>
                </a:solidFill>
              </a:rPr>
              <a:t>delayed signal</a:t>
            </a:r>
          </a:p>
          <a:p>
            <a:pPr marL="1143000" lvl="1" eaLnBrk="1" hangingPunct="1"/>
            <a:r>
              <a:rPr lang="en-US" sz="3200" dirty="0" smtClean="0"/>
              <a:t>Ensures </a:t>
            </a:r>
            <a:r>
              <a:rPr lang="en-US" sz="3200" dirty="0" err="1" smtClean="0"/>
              <a:t>localisation</a:t>
            </a:r>
            <a:r>
              <a:rPr lang="en-US" sz="3200" dirty="0" smtClean="0"/>
              <a:t> to stage as long as live stage sound always arrives first</a:t>
            </a:r>
          </a:p>
          <a:p>
            <a:pPr marL="1143000" lvl="1" eaLnBrk="1" hangingPunct="1"/>
            <a:r>
              <a:rPr lang="en-US" sz="3200" dirty="0" smtClean="0"/>
              <a:t>Minimum delay depends on distance from stage</a:t>
            </a:r>
          </a:p>
          <a:p>
            <a:pPr marL="635000" eaLnBrk="1" hangingPunct="1"/>
            <a:r>
              <a:rPr lang="en-US" sz="4000" dirty="0" smtClean="0"/>
              <a:t>Minimum delay for room length </a:t>
            </a:r>
            <a:r>
              <a:rPr lang="en-US" sz="4000" dirty="0" smtClean="0">
                <a:latin typeface="Arial Italic" charset="0"/>
                <a:cs typeface="Arial Italic" charset="0"/>
                <a:sym typeface="Arial Italic" charset="0"/>
              </a:rPr>
              <a:t>L</a:t>
            </a:r>
            <a:r>
              <a:rPr lang="en-US" sz="4000" dirty="0" smtClean="0"/>
              <a:t>, speed of sound </a:t>
            </a:r>
            <a:r>
              <a:rPr lang="en-US" sz="4000" dirty="0" smtClean="0">
                <a:latin typeface="Arial Italic" charset="0"/>
                <a:cs typeface="Arial Italic" charset="0"/>
                <a:sym typeface="Arial Italic" charset="0"/>
              </a:rPr>
              <a:t>c</a:t>
            </a:r>
          </a:p>
          <a:p>
            <a:pPr marL="635000" algn="ctr" eaLnBrk="1" hangingPunct="1">
              <a:buNone/>
            </a:pPr>
            <a:r>
              <a:rPr lang="en-US" sz="4000" i="1" dirty="0" smtClean="0">
                <a:latin typeface="Times New Roman" pitchFamily="18" charset="0"/>
              </a:rPr>
              <a:t>T</a:t>
            </a:r>
            <a:r>
              <a:rPr lang="en-US" sz="4000" i="1" baseline="-25000" dirty="0" smtClean="0">
                <a:latin typeface="Times New Roman" pitchFamily="18" charset="0"/>
              </a:rPr>
              <a:t>D</a:t>
            </a:r>
            <a:r>
              <a:rPr lang="en-US" sz="4000" dirty="0" smtClean="0">
                <a:latin typeface="Times New Roman" pitchFamily="18" charset="0"/>
              </a:rPr>
              <a:t>=</a:t>
            </a:r>
            <a:r>
              <a:rPr lang="en-US" sz="4000" i="1" dirty="0" err="1" smtClean="0">
                <a:latin typeface="Times New Roman" pitchFamily="18" charset="0"/>
              </a:rPr>
              <a:t>L/c</a:t>
            </a:r>
            <a:r>
              <a:rPr lang="en-US" sz="4000" i="1" dirty="0" smtClean="0">
                <a:latin typeface="Times New Roman" pitchFamily="18" charset="0"/>
              </a:rPr>
              <a:t> </a:t>
            </a:r>
            <a:r>
              <a:rPr lang="en-US" sz="3600" dirty="0" smtClean="0">
                <a:latin typeface="Times New Roman" pitchFamily="18" charset="0"/>
              </a:rPr>
              <a:t>(sec)</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p:txBody>
          <a:bodyPr/>
          <a:lstStyle/>
          <a:p>
            <a:pPr eaLnBrk="1" hangingPunct="1"/>
            <a:r>
              <a:rPr lang="en-US" smtClean="0"/>
              <a:t>Head-related transfer function</a:t>
            </a:r>
          </a:p>
        </p:txBody>
      </p:sp>
      <p:sp>
        <p:nvSpPr>
          <p:cNvPr id="23555" name="Rectangle 2"/>
          <p:cNvSpPr>
            <a:spLocks noGrp="1" noChangeArrowheads="1"/>
          </p:cNvSpPr>
          <p:nvPr>
            <p:ph type="body" idx="1"/>
          </p:nvPr>
        </p:nvSpPr>
        <p:spPr/>
        <p:txBody>
          <a:bodyPr anchor="t"/>
          <a:lstStyle/>
          <a:p>
            <a:pPr marL="635000" eaLnBrk="1" hangingPunct="1"/>
            <a:r>
              <a:rPr lang="en-US" smtClean="0"/>
              <a:t>Panning and precedence give </a:t>
            </a:r>
            <a:r>
              <a:rPr lang="en-US" smtClean="0">
                <a:solidFill>
                  <a:srgbClr val="0000FF"/>
                </a:solidFill>
              </a:rPr>
              <a:t>azimuth</a:t>
            </a:r>
            <a:r>
              <a:rPr lang="en-US" smtClean="0"/>
              <a:t> cues</a:t>
            </a:r>
          </a:p>
          <a:p>
            <a:pPr marL="1143000" lvl="1" eaLnBrk="1" hangingPunct="1"/>
            <a:r>
              <a:rPr lang="en-US" smtClean="0"/>
              <a:t>Based on </a:t>
            </a:r>
            <a:r>
              <a:rPr lang="en-US" smtClean="0">
                <a:solidFill>
                  <a:srgbClr val="0000FF"/>
                </a:solidFill>
              </a:rPr>
              <a:t>Interaural Time Difference</a:t>
            </a:r>
            <a:r>
              <a:rPr lang="en-US" smtClean="0"/>
              <a:t> (ITD) and </a:t>
            </a:r>
            <a:r>
              <a:rPr lang="en-US" smtClean="0">
                <a:solidFill>
                  <a:srgbClr val="0000FF"/>
                </a:solidFill>
              </a:rPr>
              <a:t>Interaural Level Difference</a:t>
            </a:r>
            <a:r>
              <a:rPr lang="en-US" smtClean="0"/>
              <a:t> (ILD)</a:t>
            </a:r>
          </a:p>
          <a:p>
            <a:pPr marL="1143000" lvl="1" eaLnBrk="1" hangingPunct="1"/>
            <a:r>
              <a:rPr lang="en-US" smtClean="0"/>
              <a:t>What about elevation?</a:t>
            </a:r>
          </a:p>
          <a:p>
            <a:pPr marL="1143000" lvl="1" eaLnBrk="1" hangingPunct="1"/>
            <a:r>
              <a:rPr lang="en-US" smtClean="0"/>
              <a:t>How do we localise sound front-to-back?</a:t>
            </a:r>
          </a:p>
          <a:p>
            <a:pPr marL="635000" eaLnBrk="1" hangingPunct="1"/>
            <a:r>
              <a:rPr lang="en-US" smtClean="0"/>
              <a:t>Head-Related Transfer Function (</a:t>
            </a:r>
            <a:r>
              <a:rPr lang="en-US" smtClean="0">
                <a:solidFill>
                  <a:srgbClr val="0000FF"/>
                </a:solidFill>
              </a:rPr>
              <a:t>HRTF</a:t>
            </a:r>
            <a:r>
              <a:rPr lang="en-US" smtClean="0"/>
              <a:t>)</a:t>
            </a:r>
          </a:p>
          <a:p>
            <a:pPr marL="1143000" lvl="1" eaLnBrk="1" hangingPunct="1"/>
            <a:r>
              <a:rPr lang="en-US" smtClean="0"/>
              <a:t>Torso, head and outer-ear perform elevation-dependent filtering of sounds before they reach inner ear</a:t>
            </a:r>
          </a:p>
          <a:p>
            <a:pPr marL="1143000" lvl="1" eaLnBrk="1" hangingPunct="1"/>
            <a:r>
              <a:rPr lang="en-US" smtClean="0"/>
              <a:t>Filtering effects resolve ambiguity in ITD and ILD</a:t>
            </a:r>
          </a:p>
          <a:p>
            <a:pPr marL="1143000" lvl="1" eaLnBrk="1" hangingPunct="1"/>
            <a:r>
              <a:rPr lang="en-US" smtClean="0"/>
              <a:t>Filtering can be artificially simulated</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375770" y="1"/>
            <a:ext cx="7629030" cy="1088249"/>
          </a:xfrm>
        </p:spPr>
        <p:txBody>
          <a:bodyPr/>
          <a:lstStyle/>
          <a:p>
            <a:pPr eaLnBrk="1" hangingPunct="1"/>
            <a:r>
              <a:rPr lang="en-GB" smtClean="0"/>
              <a:t>HRTFs</a:t>
            </a:r>
            <a:endParaRPr lang="en-US" smtClean="0"/>
          </a:p>
        </p:txBody>
      </p:sp>
      <p:sp>
        <p:nvSpPr>
          <p:cNvPr id="25603" name="Rectangle 3"/>
          <p:cNvSpPr>
            <a:spLocks noGrp="1" noChangeArrowheads="1"/>
          </p:cNvSpPr>
          <p:nvPr>
            <p:ph type="body" idx="1"/>
          </p:nvPr>
        </p:nvSpPr>
        <p:spPr>
          <a:xfrm>
            <a:off x="4918224" y="1708448"/>
            <a:ext cx="8086575" cy="8045152"/>
          </a:xfrm>
        </p:spPr>
        <p:txBody>
          <a:bodyPr anchor="t"/>
          <a:lstStyle/>
          <a:p>
            <a:pPr eaLnBrk="1" hangingPunct="1">
              <a:spcBef>
                <a:spcPts val="1200"/>
              </a:spcBef>
            </a:pPr>
            <a:r>
              <a:rPr lang="en-US" dirty="0" smtClean="0"/>
              <a:t>HRTFs are unique</a:t>
            </a:r>
          </a:p>
          <a:p>
            <a:pPr lvl="1" eaLnBrk="1" hangingPunct="1">
              <a:spcBef>
                <a:spcPts val="1200"/>
              </a:spcBef>
            </a:pPr>
            <a:r>
              <a:rPr lang="en-US" dirty="0" smtClean="0"/>
              <a:t>But patterns emerge</a:t>
            </a:r>
          </a:p>
          <a:p>
            <a:pPr eaLnBrk="1" hangingPunct="1">
              <a:spcBef>
                <a:spcPts val="1200"/>
              </a:spcBef>
            </a:pPr>
            <a:r>
              <a:rPr lang="en-US" dirty="0" smtClean="0"/>
              <a:t>HRTFs for 2 subjects </a:t>
            </a:r>
          </a:p>
          <a:p>
            <a:pPr lvl="1" eaLnBrk="1" hangingPunct="1">
              <a:spcBef>
                <a:spcPts val="1200"/>
              </a:spcBef>
            </a:pPr>
            <a:r>
              <a:rPr lang="en-US" dirty="0" smtClean="0"/>
              <a:t>Sound 2 meters to left of subject </a:t>
            </a:r>
          </a:p>
          <a:p>
            <a:pPr lvl="1" eaLnBrk="1" hangingPunct="1">
              <a:spcBef>
                <a:spcPts val="1200"/>
              </a:spcBef>
            </a:pPr>
            <a:r>
              <a:rPr lang="en-US" dirty="0" smtClean="0"/>
              <a:t>moved from ear level (0 degrees) to elevation 30 degrees above</a:t>
            </a:r>
          </a:p>
          <a:p>
            <a:pPr lvl="2" eaLnBrk="1" hangingPunct="1">
              <a:spcBef>
                <a:spcPts val="1200"/>
              </a:spcBef>
            </a:pPr>
            <a:r>
              <a:rPr lang="en-US" dirty="0" smtClean="0"/>
              <a:t>solid line: 0 degrees</a:t>
            </a:r>
          </a:p>
          <a:p>
            <a:pPr lvl="2" eaLnBrk="1" hangingPunct="1">
              <a:spcBef>
                <a:spcPts val="1200"/>
              </a:spcBef>
            </a:pPr>
            <a:r>
              <a:rPr lang="en-US" dirty="0" smtClean="0"/>
              <a:t>long dashes: 10 degrees</a:t>
            </a:r>
          </a:p>
          <a:p>
            <a:pPr lvl="2" eaLnBrk="1" hangingPunct="1">
              <a:spcBef>
                <a:spcPts val="1200"/>
              </a:spcBef>
            </a:pPr>
            <a:r>
              <a:rPr lang="en-US" dirty="0" smtClean="0"/>
              <a:t>short dashes: 20 degrees</a:t>
            </a:r>
          </a:p>
          <a:p>
            <a:pPr lvl="2" eaLnBrk="1" hangingPunct="1">
              <a:spcBef>
                <a:spcPts val="1200"/>
              </a:spcBef>
            </a:pPr>
            <a:r>
              <a:rPr lang="en-US" dirty="0" smtClean="0"/>
              <a:t>dotted line: 30 degrees</a:t>
            </a:r>
          </a:p>
        </p:txBody>
      </p:sp>
      <p:pic>
        <p:nvPicPr>
          <p:cNvPr id="25604" name="Picture 5" descr="Binaural3"/>
          <p:cNvPicPr>
            <a:picLocks noChangeAspect="1" noChangeArrowheads="1"/>
          </p:cNvPicPr>
          <p:nvPr/>
        </p:nvPicPr>
        <p:blipFill>
          <a:blip r:embed="rId3" cstate="print"/>
          <a:srcRect/>
          <a:stretch>
            <a:fillRect/>
          </a:stretch>
        </p:blipFill>
        <p:spPr bwMode="auto">
          <a:xfrm>
            <a:off x="0" y="0"/>
            <a:ext cx="5181601" cy="975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eaLnBrk="1" hangingPunct="1"/>
            <a:r>
              <a:rPr lang="en-US" smtClean="0"/>
              <a:t>Head shadowing</a:t>
            </a:r>
          </a:p>
        </p:txBody>
      </p:sp>
      <p:sp>
        <p:nvSpPr>
          <p:cNvPr id="25603" name="Rectangle 2"/>
          <p:cNvSpPr>
            <a:spLocks noGrp="1" noChangeArrowheads="1"/>
          </p:cNvSpPr>
          <p:nvPr>
            <p:ph type="body" idx="1"/>
          </p:nvPr>
        </p:nvSpPr>
        <p:spPr/>
        <p:txBody>
          <a:bodyPr/>
          <a:lstStyle/>
          <a:p>
            <a:pPr marL="635000" eaLnBrk="1" hangingPunct="1"/>
            <a:r>
              <a:rPr lang="en-US" smtClean="0"/>
              <a:t>Head shadowing = sound travelling </a:t>
            </a:r>
            <a:r>
              <a:rPr lang="en-US" smtClean="0">
                <a:solidFill>
                  <a:srgbClr val="0000FF"/>
                </a:solidFill>
              </a:rPr>
              <a:t>through or around head</a:t>
            </a:r>
            <a:r>
              <a:rPr lang="en-US" smtClean="0"/>
              <a:t> to reach inner ear</a:t>
            </a:r>
          </a:p>
          <a:p>
            <a:pPr marL="1143000" lvl="1" eaLnBrk="1" hangingPunct="1"/>
            <a:r>
              <a:rPr lang="en-US" smtClean="0"/>
              <a:t>Head can produce significant </a:t>
            </a:r>
            <a:r>
              <a:rPr lang="en-US" smtClean="0">
                <a:solidFill>
                  <a:srgbClr val="0000FF"/>
                </a:solidFill>
              </a:rPr>
              <a:t>attenuation</a:t>
            </a:r>
            <a:endParaRPr lang="en-US" smtClean="0"/>
          </a:p>
          <a:p>
            <a:pPr marL="1143000" lvl="1" eaLnBrk="1" hangingPunct="1"/>
            <a:r>
              <a:rPr lang="en-US" smtClean="0"/>
              <a:t>Also </a:t>
            </a:r>
            <a:r>
              <a:rPr lang="en-US" smtClean="0">
                <a:solidFill>
                  <a:srgbClr val="0000FF"/>
                </a:solidFill>
              </a:rPr>
              <a:t>filtering</a:t>
            </a:r>
            <a:r>
              <a:rPr lang="en-US" smtClean="0"/>
              <a:t> effect, usually lowpass filter</a:t>
            </a:r>
          </a:p>
          <a:p>
            <a:pPr marL="1524000" lvl="2" eaLnBrk="1" hangingPunct="1"/>
            <a:r>
              <a:rPr lang="en-US" smtClean="0"/>
              <a:t>Model: diffraction of plane wave around rigid sphere</a:t>
            </a:r>
          </a:p>
          <a:p>
            <a:pPr marL="1143000" lvl="1" eaLnBrk="1" hangingPunct="1"/>
            <a:r>
              <a:rPr lang="en-US" smtClean="0"/>
              <a:t>Head shadowing can cause perception problems with linear distance and direction</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r>
              <a:rPr lang="en-GB" smtClean="0"/>
              <a:t>Head Shadowing and ITD</a:t>
            </a:r>
            <a:endParaRPr lang="en-US" smtClean="0"/>
          </a:p>
        </p:txBody>
      </p:sp>
      <p:sp>
        <p:nvSpPr>
          <p:cNvPr id="6150" name="Rectangle 3"/>
          <p:cNvSpPr>
            <a:spLocks noGrp="1" noChangeArrowheads="1"/>
          </p:cNvSpPr>
          <p:nvPr>
            <p:ph type="body" idx="1"/>
          </p:nvPr>
        </p:nvSpPr>
        <p:spPr>
          <a:xfrm>
            <a:off x="0" y="1189851"/>
            <a:ext cx="13004800" cy="8563750"/>
          </a:xfrm>
        </p:spPr>
        <p:txBody>
          <a:bodyPr anchor="t"/>
          <a:lstStyle/>
          <a:p>
            <a:pPr lvl="1" eaLnBrk="1" hangingPunct="1"/>
            <a:r>
              <a:rPr lang="en-GB" i="1" dirty="0" smtClean="0">
                <a:latin typeface="Times New Roman" pitchFamily="18" charset="0"/>
              </a:rPr>
              <a:t> a</a:t>
            </a:r>
            <a:r>
              <a:rPr lang="en-GB" dirty="0" smtClean="0"/>
              <a:t> – effective radius of head</a:t>
            </a:r>
          </a:p>
          <a:p>
            <a:pPr lvl="1" eaLnBrk="1" hangingPunct="1"/>
            <a:r>
              <a:rPr lang="en-GB" dirty="0" smtClean="0"/>
              <a:t> </a:t>
            </a:r>
            <a:r>
              <a:rPr lang="en-GB" dirty="0" smtClean="0">
                <a:latin typeface="Symbol" pitchFamily="18" charset="2"/>
              </a:rPr>
              <a:t>q</a:t>
            </a:r>
            <a:r>
              <a:rPr lang="en-GB" dirty="0" smtClean="0"/>
              <a:t> – azimuth</a:t>
            </a:r>
          </a:p>
          <a:p>
            <a:pPr lvl="1" eaLnBrk="1" hangingPunct="1"/>
            <a:r>
              <a:rPr lang="en-GB" dirty="0" smtClean="0"/>
              <a:t> </a:t>
            </a:r>
            <a:r>
              <a:rPr lang="en-GB" dirty="0" smtClean="0">
                <a:latin typeface="Symbol" pitchFamily="18" charset="2"/>
              </a:rPr>
              <a:t>a</a:t>
            </a:r>
            <a:r>
              <a:rPr lang="en-GB" dirty="0" smtClean="0"/>
              <a:t> – position of the zero</a:t>
            </a:r>
          </a:p>
          <a:p>
            <a:pPr eaLnBrk="1" hangingPunct="1"/>
            <a:endParaRPr lang="en-GB" dirty="0" smtClean="0"/>
          </a:p>
          <a:p>
            <a:pPr eaLnBrk="1" hangingPunct="1"/>
            <a:endParaRPr lang="en-GB" sz="2800" dirty="0" smtClean="0"/>
          </a:p>
          <a:p>
            <a:pPr eaLnBrk="1" hangingPunct="1"/>
            <a:r>
              <a:rPr lang="en-GB" dirty="0" smtClean="0"/>
              <a:t>HRTF</a:t>
            </a:r>
          </a:p>
          <a:p>
            <a:pPr eaLnBrk="1" hangingPunct="1"/>
            <a:endParaRPr lang="en-GB" dirty="0" smtClean="0"/>
          </a:p>
          <a:p>
            <a:pPr eaLnBrk="1" hangingPunct="1"/>
            <a:endParaRPr lang="en-GB" dirty="0" smtClean="0"/>
          </a:p>
          <a:p>
            <a:pPr eaLnBrk="1" hangingPunct="1"/>
            <a:endParaRPr lang="en-GB" sz="2800" dirty="0" smtClean="0"/>
          </a:p>
          <a:p>
            <a:pPr eaLnBrk="1" hangingPunct="1"/>
            <a:r>
              <a:rPr lang="en-GB" dirty="0" smtClean="0"/>
              <a:t>ITD – modelled as </a:t>
            </a:r>
            <a:r>
              <a:rPr lang="en-GB" dirty="0" smtClean="0">
                <a:solidFill>
                  <a:srgbClr val="0014BE"/>
                </a:solidFill>
              </a:rPr>
              <a:t>first order </a:t>
            </a:r>
            <a:r>
              <a:rPr lang="en-GB" dirty="0" err="1" smtClean="0">
                <a:solidFill>
                  <a:srgbClr val="0014BE"/>
                </a:solidFill>
              </a:rPr>
              <a:t>allpass</a:t>
            </a:r>
            <a:r>
              <a:rPr lang="en-GB" dirty="0" smtClean="0">
                <a:solidFill>
                  <a:srgbClr val="0014BE"/>
                </a:solidFill>
              </a:rPr>
              <a:t> filter</a:t>
            </a:r>
            <a:endParaRPr lang="en-US" dirty="0" smtClean="0">
              <a:solidFill>
                <a:srgbClr val="0014BE"/>
              </a:solidFill>
            </a:endParaRPr>
          </a:p>
        </p:txBody>
      </p:sp>
      <p:graphicFrame>
        <p:nvGraphicFramePr>
          <p:cNvPr id="6146" name="Object 4"/>
          <p:cNvGraphicFramePr>
            <a:graphicFrameLocks noChangeAspect="1"/>
          </p:cNvGraphicFramePr>
          <p:nvPr/>
        </p:nvGraphicFramePr>
        <p:xfrm>
          <a:off x="3020907" y="3237653"/>
          <a:ext cx="8073813" cy="1679787"/>
        </p:xfrm>
        <a:graphic>
          <a:graphicData uri="http://schemas.openxmlformats.org/presentationml/2006/ole">
            <p:oleObj spid="_x0000_s194562" name="Equation" r:id="rId3" imgW="1892160" imgH="393480" progId="Equation.DSMT4">
              <p:embed/>
            </p:oleObj>
          </a:graphicData>
        </a:graphic>
      </p:graphicFrame>
      <p:graphicFrame>
        <p:nvGraphicFramePr>
          <p:cNvPr id="6147" name="Object 5"/>
          <p:cNvGraphicFramePr>
            <a:graphicFrameLocks noChangeAspect="1"/>
          </p:cNvGraphicFramePr>
          <p:nvPr/>
        </p:nvGraphicFramePr>
        <p:xfrm>
          <a:off x="2917049" y="5082258"/>
          <a:ext cx="7911253" cy="1679787"/>
        </p:xfrm>
        <a:graphic>
          <a:graphicData uri="http://schemas.openxmlformats.org/presentationml/2006/ole">
            <p:oleObj spid="_x0000_s194563" name="Equation" r:id="rId4" imgW="1854000" imgH="393480" progId="Equation.DSMT4">
              <p:embed/>
            </p:oleObj>
          </a:graphicData>
        </a:graphic>
      </p:graphicFrame>
      <p:graphicFrame>
        <p:nvGraphicFramePr>
          <p:cNvPr id="6148" name="Object 6"/>
          <p:cNvGraphicFramePr>
            <a:graphicFrameLocks noChangeAspect="1"/>
          </p:cNvGraphicFramePr>
          <p:nvPr/>
        </p:nvGraphicFramePr>
        <p:xfrm>
          <a:off x="2212622" y="8073813"/>
          <a:ext cx="9320107" cy="1679787"/>
        </p:xfrm>
        <a:graphic>
          <a:graphicData uri="http://schemas.openxmlformats.org/presentationml/2006/ole">
            <p:oleObj spid="_x0000_s194564" name="Equation" r:id="rId5" imgW="2184120" imgH="393480" progId="Equation.DSMT4">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a:lstStyle/>
          <a:p>
            <a:pPr eaLnBrk="1" hangingPunct="1"/>
            <a:r>
              <a:rPr lang="en-US" smtClean="0"/>
              <a:t>Head shadowing and ITD</a:t>
            </a:r>
          </a:p>
        </p:txBody>
      </p:sp>
      <p:sp>
        <p:nvSpPr>
          <p:cNvPr id="27651" name="Rectangle 2"/>
          <p:cNvSpPr>
            <a:spLocks noGrp="1" noChangeArrowheads="1"/>
          </p:cNvSpPr>
          <p:nvPr>
            <p:ph type="body" idx="1"/>
          </p:nvPr>
        </p:nvSpPr>
        <p:spPr>
          <a:xfrm>
            <a:off x="114300" y="6718300"/>
            <a:ext cx="12814300" cy="2959100"/>
          </a:xfrm>
        </p:spPr>
        <p:txBody>
          <a:bodyPr anchor="t"/>
          <a:lstStyle/>
          <a:p>
            <a:pPr marL="635000" eaLnBrk="1" hangingPunct="1"/>
            <a:r>
              <a:rPr lang="en-US" smtClean="0">
                <a:solidFill>
                  <a:srgbClr val="0000FF"/>
                </a:solidFill>
              </a:rPr>
              <a:t>Magnitude</a:t>
            </a:r>
            <a:r>
              <a:rPr lang="en-US" smtClean="0"/>
              <a:t> and </a:t>
            </a:r>
            <a:r>
              <a:rPr lang="en-US" smtClean="0">
                <a:solidFill>
                  <a:srgbClr val="0000FF"/>
                </a:solidFill>
              </a:rPr>
              <a:t>group delay</a:t>
            </a:r>
            <a:r>
              <a:rPr lang="en-US" smtClean="0"/>
              <a:t> of head shadowing / ITD block</a:t>
            </a:r>
          </a:p>
          <a:p>
            <a:pPr marL="635000" eaLnBrk="1" hangingPunct="1"/>
            <a:r>
              <a:rPr lang="en-US" smtClean="0">
                <a:solidFill>
                  <a:srgbClr val="0000FF"/>
                </a:solidFill>
              </a:rPr>
              <a:t>Azimuth</a:t>
            </a:r>
            <a:r>
              <a:rPr lang="en-US" smtClean="0"/>
              <a:t> from 0 (dashed) to π in steps of π/6</a:t>
            </a:r>
          </a:p>
        </p:txBody>
      </p:sp>
      <p:pic>
        <p:nvPicPr>
          <p:cNvPr id="27652" name="Picture 3"/>
          <p:cNvPicPr>
            <a:picLocks noChangeArrowheads="1"/>
          </p:cNvPicPr>
          <p:nvPr/>
        </p:nvPicPr>
        <p:blipFill>
          <a:blip r:embed="rId2" cstate="print"/>
          <a:srcRect/>
          <a:stretch>
            <a:fillRect/>
          </a:stretch>
        </p:blipFill>
        <p:spPr bwMode="auto">
          <a:xfrm>
            <a:off x="0" y="1201738"/>
            <a:ext cx="13004800" cy="5287962"/>
          </a:xfrm>
          <a:prstGeom prst="rect">
            <a:avLst/>
          </a:prstGeom>
          <a:no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p:txBody>
          <a:bodyPr/>
          <a:lstStyle/>
          <a:p>
            <a:pPr eaLnBrk="1" hangingPunct="1"/>
            <a:r>
              <a:rPr lang="en-US" smtClean="0"/>
              <a:t>Pinna reflections</a:t>
            </a:r>
          </a:p>
        </p:txBody>
      </p:sp>
      <p:sp>
        <p:nvSpPr>
          <p:cNvPr id="28675" name="Rectangle 2"/>
          <p:cNvSpPr>
            <a:spLocks noGrp="1" noChangeArrowheads="1"/>
          </p:cNvSpPr>
          <p:nvPr>
            <p:ph type="body" idx="1"/>
          </p:nvPr>
        </p:nvSpPr>
        <p:spPr/>
        <p:txBody>
          <a:bodyPr/>
          <a:lstStyle/>
          <a:p>
            <a:pPr marL="635000" eaLnBrk="1" hangingPunct="1"/>
            <a:r>
              <a:rPr lang="en-US" smtClean="0">
                <a:solidFill>
                  <a:srgbClr val="0000FF"/>
                </a:solidFill>
              </a:rPr>
              <a:t>Pinna </a:t>
            </a:r>
            <a:r>
              <a:rPr lang="en-US" smtClean="0"/>
              <a:t>(pl. </a:t>
            </a:r>
            <a:r>
              <a:rPr lang="en-US" smtClean="0">
                <a:latin typeface="Arial Italic" charset="0"/>
                <a:cs typeface="Arial Italic" charset="0"/>
                <a:sym typeface="Arial Italic" charset="0"/>
              </a:rPr>
              <a:t>pinnae</a:t>
            </a:r>
            <a:r>
              <a:rPr lang="en-US" smtClean="0"/>
              <a:t>) or </a:t>
            </a:r>
            <a:r>
              <a:rPr lang="en-US" smtClean="0">
                <a:solidFill>
                  <a:srgbClr val="0000FF"/>
                </a:solidFill>
              </a:rPr>
              <a:t>auricle</a:t>
            </a:r>
            <a:r>
              <a:rPr lang="en-US" smtClean="0"/>
              <a:t>: outer part of the ear</a:t>
            </a:r>
          </a:p>
          <a:p>
            <a:pPr marL="1143000" lvl="1" eaLnBrk="1" hangingPunct="1"/>
            <a:r>
              <a:rPr lang="en-US" smtClean="0"/>
              <a:t>Important to sound localisation</a:t>
            </a:r>
          </a:p>
          <a:p>
            <a:pPr marL="1143000" lvl="1" eaLnBrk="1" hangingPunct="1"/>
            <a:r>
              <a:rPr lang="en-US" smtClean="0"/>
              <a:t>Reflect incoming sound in ways depending on source angle</a:t>
            </a:r>
          </a:p>
          <a:p>
            <a:pPr marL="635000" eaLnBrk="1" hangingPunct="1"/>
            <a:r>
              <a:rPr lang="en-US" smtClean="0"/>
              <a:t>Distinguishing front and back sources</a:t>
            </a:r>
          </a:p>
          <a:p>
            <a:pPr marL="1143000" lvl="1" eaLnBrk="1" hangingPunct="1"/>
            <a:r>
              <a:rPr lang="en-US" smtClean="0"/>
              <a:t>Sounds from </a:t>
            </a:r>
            <a:r>
              <a:rPr lang="en-US" smtClean="0">
                <a:solidFill>
                  <a:srgbClr val="0000FF"/>
                </a:solidFill>
              </a:rPr>
              <a:t>front</a:t>
            </a:r>
            <a:r>
              <a:rPr lang="en-US" smtClean="0"/>
              <a:t> reflect off pinnae</a:t>
            </a:r>
          </a:p>
          <a:p>
            <a:pPr marL="1143000" lvl="1" eaLnBrk="1" hangingPunct="1"/>
            <a:r>
              <a:rPr lang="en-US" smtClean="0"/>
              <a:t>Sounds from </a:t>
            </a:r>
            <a:r>
              <a:rPr lang="en-US" smtClean="0">
                <a:solidFill>
                  <a:srgbClr val="0000FF"/>
                </a:solidFill>
              </a:rPr>
              <a:t>back</a:t>
            </a:r>
            <a:r>
              <a:rPr lang="en-US" smtClean="0"/>
              <a:t> do not cause reflections</a:t>
            </a:r>
          </a:p>
          <a:p>
            <a:pPr marL="1143000" lvl="1" eaLnBrk="1" hangingPunct="1"/>
            <a:r>
              <a:rPr lang="en-US" smtClean="0"/>
              <a:t>Listening over headphones, sounds without reflections localised to back</a:t>
            </a:r>
          </a:p>
          <a:p>
            <a:pPr marL="1524000" lvl="2" eaLnBrk="1" hangingPunct="1"/>
            <a:r>
              <a:rPr lang="en-US" smtClean="0"/>
              <a:t>This includes most microphone recordings</a:t>
            </a:r>
          </a:p>
          <a:p>
            <a:pPr marL="635000" eaLnBrk="1" hangingPunct="1"/>
            <a:r>
              <a:rPr lang="en-US" smtClean="0"/>
              <a:t>Perception of height also depends on pinna reflections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p:txBody>
          <a:bodyPr/>
          <a:lstStyle/>
          <a:p>
            <a:pPr eaLnBrk="1" hangingPunct="1"/>
            <a:r>
              <a:rPr lang="en-US" smtClean="0"/>
              <a:t>Historical aside: origin of stereo</a:t>
            </a:r>
          </a:p>
        </p:txBody>
      </p:sp>
      <p:sp>
        <p:nvSpPr>
          <p:cNvPr id="14339" name="Rectangle 2"/>
          <p:cNvSpPr>
            <a:spLocks noGrp="1" noChangeArrowheads="1"/>
          </p:cNvSpPr>
          <p:nvPr>
            <p:ph type="body" idx="1"/>
          </p:nvPr>
        </p:nvSpPr>
        <p:spPr/>
        <p:txBody>
          <a:bodyPr anchor="t"/>
          <a:lstStyle/>
          <a:p>
            <a:pPr marL="635000" eaLnBrk="1" hangingPunct="1"/>
            <a:r>
              <a:rPr lang="en-US" smtClean="0"/>
              <a:t>Early sound systems in theatres had only one channel</a:t>
            </a:r>
          </a:p>
          <a:p>
            <a:pPr marL="1143000" lvl="1" eaLnBrk="1" hangingPunct="1"/>
            <a:r>
              <a:rPr lang="en-US" smtClean="0"/>
              <a:t>Separation between location of actor </a:t>
            </a:r>
            <a:br>
              <a:rPr lang="en-US" smtClean="0"/>
            </a:br>
            <a:r>
              <a:rPr lang="en-US" smtClean="0"/>
              <a:t>on screen and location of voice</a:t>
            </a:r>
          </a:p>
          <a:p>
            <a:pPr marL="635000" eaLnBrk="1" hangingPunct="1"/>
            <a:r>
              <a:rPr lang="en-US" smtClean="0"/>
              <a:t>Alan Blumlein (1903-1942)</a:t>
            </a:r>
          </a:p>
          <a:p>
            <a:pPr marL="1143000" lvl="1" eaLnBrk="1" hangingPunct="1"/>
            <a:r>
              <a:rPr lang="en-US" smtClean="0"/>
              <a:t>Researcher at EMI</a:t>
            </a:r>
          </a:p>
          <a:p>
            <a:pPr marL="1143000" lvl="1" eaLnBrk="1" hangingPunct="1"/>
            <a:r>
              <a:rPr lang="en-US" smtClean="0"/>
              <a:t>1931, Blumlein takes </a:t>
            </a:r>
            <a:br>
              <a:rPr lang="en-US" smtClean="0"/>
            </a:br>
            <a:r>
              <a:rPr lang="en-US" smtClean="0"/>
              <a:t>wife to the cinema</a:t>
            </a:r>
          </a:p>
          <a:p>
            <a:pPr marL="1524000" lvl="2" eaLnBrk="1" hangingPunct="1"/>
            <a:r>
              <a:rPr lang="en-US" smtClean="0">
                <a:latin typeface="Arial Italic" charset="0"/>
                <a:cs typeface="Arial Italic" charset="0"/>
                <a:sym typeface="Arial Italic" charset="0"/>
              </a:rPr>
              <a:t>‘Do you realise the sound only comes from one person?’</a:t>
            </a:r>
            <a:endParaRPr lang="en-US" smtClean="0">
              <a:latin typeface="Arial Italic" charset="0"/>
              <a:sym typeface="Arial Italic" charset="0"/>
            </a:endParaRPr>
          </a:p>
          <a:p>
            <a:pPr marL="1524000" lvl="2" eaLnBrk="1" hangingPunct="1"/>
            <a:r>
              <a:rPr lang="en-US" smtClean="0">
                <a:latin typeface="Arial Italic" charset="0"/>
                <a:cs typeface="Arial Italic" charset="0"/>
                <a:sym typeface="Arial Italic" charset="0"/>
              </a:rPr>
              <a:t>‘Oh does it?’</a:t>
            </a:r>
            <a:endParaRPr lang="en-US" smtClean="0">
              <a:latin typeface="Arial Italic" charset="0"/>
              <a:sym typeface="Arial Italic" charset="0"/>
            </a:endParaRPr>
          </a:p>
          <a:p>
            <a:pPr marL="1524000" lvl="2" eaLnBrk="1" hangingPunct="1"/>
            <a:r>
              <a:rPr lang="en-US" smtClean="0">
                <a:latin typeface="Arial Italic" charset="0"/>
                <a:cs typeface="Arial Italic" charset="0"/>
                <a:sym typeface="Arial Italic" charset="0"/>
              </a:rPr>
              <a:t>‘Yes. And I’ve got a way to make it follow the person.’</a:t>
            </a:r>
            <a:endParaRPr lang="en-US" smtClean="0">
              <a:latin typeface="Arial Italic" charset="0"/>
              <a:sym typeface="Arial Italic" charset="0"/>
            </a:endParaRPr>
          </a:p>
          <a:p>
            <a:pPr marL="1143000" lvl="1" eaLnBrk="1" hangingPunct="1"/>
            <a:r>
              <a:rPr lang="en-US" smtClean="0"/>
              <a:t>Resulting patent</a:t>
            </a:r>
          </a:p>
          <a:p>
            <a:pPr marL="1524000" lvl="2" eaLnBrk="1" hangingPunct="1"/>
            <a:r>
              <a:rPr lang="en-US" sz="2400" smtClean="0"/>
              <a:t>"Improvements in and relating to Sound transmission, Sound-recording and Sound-reproducing systems". Application date Dec. 14, 1931, British patent No. 394325.</a:t>
            </a:r>
          </a:p>
        </p:txBody>
      </p:sp>
      <p:pic>
        <p:nvPicPr>
          <p:cNvPr id="14340" name="Picture 3"/>
          <p:cNvPicPr>
            <a:picLocks noChangeArrowheads="1"/>
          </p:cNvPicPr>
          <p:nvPr/>
        </p:nvPicPr>
        <p:blipFill>
          <a:blip r:embed="rId4" cstate="print"/>
          <a:srcRect/>
          <a:stretch>
            <a:fillRect/>
          </a:stretch>
        </p:blipFill>
        <p:spPr bwMode="auto">
          <a:xfrm>
            <a:off x="9197975" y="2128838"/>
            <a:ext cx="2627313" cy="3586162"/>
          </a:xfrm>
          <a:prstGeom prst="rect">
            <a:avLst/>
          </a:prstGeom>
          <a:noFill/>
          <a:ln w="9525">
            <a:noFill/>
            <a:miter lim="800000"/>
            <a:headEnd/>
            <a:tailEnd/>
          </a:ln>
        </p:spPr>
      </p:pic>
      <p:pic>
        <p:nvPicPr>
          <p:cNvPr id="17412" name="doreen2-2.mov" descr="01 spatial audio.ppt_media/doreen2-2.mov">
            <a:hlinkClick r:id="" action="ppaction://media"/>
          </p:cNvPr>
          <p:cNvPicPr>
            <a:picLocks noRot="1" noChangeAspect="1" noChangeArrowheads="1"/>
          </p:cNvPicPr>
          <p:nvPr>
            <a:quickTimeFile r:link="rId1"/>
          </p:nvPr>
        </p:nvPicPr>
        <p:blipFill>
          <a:blip r:embed="rId5" cstate="print"/>
          <a:srcRect/>
          <a:stretch>
            <a:fillRect/>
          </a:stretch>
        </p:blipFill>
        <p:spPr bwMode="auto">
          <a:xfrm>
            <a:off x="7332663" y="4778375"/>
            <a:ext cx="935037" cy="9350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412"/>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174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endCondLst>
                    <p:cond evt="onNext" delay="0">
                      <p:tgtEl>
                        <p:sldTgt/>
                      </p:tgtEl>
                    </p:cond>
                    <p:cond evt="onPrev" delay="0">
                      <p:tgtEl>
                        <p:sldTgt/>
                      </p:tgtEl>
                    </p:cond>
                  </p:endCondLst>
                </p:cTn>
                <p:tgtEl>
                  <p:spTgt spid="17412"/>
                </p:tgtEl>
              </p:cMediaNode>
            </p:video>
            <p:seq concurrent="1" nextAc="seek">
              <p:cTn id="11" restart="whenNotActive" fill="hold" evtFilter="cancelBubble" nodeType="interactiveSeq">
                <p:stCondLst>
                  <p:cond evt="onClick" delay="0">
                    <p:tgtEl>
                      <p:spTgt spid="174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7412"/>
                                        </p:tgtEl>
                                      </p:cBhvr>
                                    </p:cmd>
                                  </p:childTnLst>
                                </p:cTn>
                              </p:par>
                            </p:childTnLst>
                          </p:cTn>
                        </p:par>
                      </p:childTnLst>
                    </p:cTn>
                  </p:par>
                </p:childTnLst>
              </p:cTn>
              <p:nextCondLst>
                <p:cond evt="onClick" delay="0">
                  <p:tgtEl>
                    <p:spTgt spid="174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pPr eaLnBrk="1" hangingPunct="1"/>
            <a:r>
              <a:rPr lang="en-US" smtClean="0"/>
              <a:t>Pinna parameters</a:t>
            </a:r>
          </a:p>
        </p:txBody>
      </p:sp>
      <p:sp>
        <p:nvSpPr>
          <p:cNvPr id="29699" name="Rectangle 2"/>
          <p:cNvSpPr>
            <a:spLocks noGrp="1" noChangeArrowheads="1"/>
          </p:cNvSpPr>
          <p:nvPr>
            <p:ph type="body" idx="1"/>
          </p:nvPr>
        </p:nvSpPr>
        <p:spPr>
          <a:xfrm>
            <a:off x="114300" y="1060376"/>
            <a:ext cx="12814300" cy="8547100"/>
          </a:xfrm>
        </p:spPr>
        <p:txBody>
          <a:bodyPr anchor="t"/>
          <a:lstStyle/>
          <a:p>
            <a:pPr marL="635000" eaLnBrk="1" hangingPunct="1"/>
            <a:r>
              <a:rPr lang="en-US" sz="3900" dirty="0" err="1" smtClean="0"/>
              <a:t>Pinnae</a:t>
            </a:r>
            <a:r>
              <a:rPr lang="en-US" sz="3900" dirty="0" smtClean="0"/>
              <a:t> provide multiple reflections</a:t>
            </a:r>
          </a:p>
          <a:p>
            <a:pPr marL="1143000" lvl="1" eaLnBrk="1" hangingPunct="1"/>
            <a:r>
              <a:rPr lang="en-US" sz="3300" dirty="0" smtClean="0"/>
              <a:t>Implemented digitally with </a:t>
            </a:r>
            <a:r>
              <a:rPr lang="en-US" sz="3300" dirty="0" smtClean="0">
                <a:solidFill>
                  <a:srgbClr val="0000FF"/>
                </a:solidFill>
              </a:rPr>
              <a:t>tapped delay line</a:t>
            </a:r>
            <a:endParaRPr lang="en-US" sz="3300" dirty="0" smtClean="0"/>
          </a:p>
          <a:p>
            <a:pPr marL="1143000" lvl="1" eaLnBrk="1" hangingPunct="1"/>
            <a:r>
              <a:rPr lang="en-US" sz="3300" dirty="0" smtClean="0"/>
              <a:t>Short echoes = </a:t>
            </a:r>
            <a:r>
              <a:rPr lang="en-US" sz="3300" dirty="0" smtClean="0">
                <a:solidFill>
                  <a:srgbClr val="0000FF"/>
                </a:solidFill>
              </a:rPr>
              <a:t>notches</a:t>
            </a:r>
            <a:r>
              <a:rPr lang="en-US" sz="3300" dirty="0" smtClean="0"/>
              <a:t> in frequency domain</a:t>
            </a:r>
          </a:p>
          <a:p>
            <a:pPr marL="1524000" lvl="2" eaLnBrk="1" hangingPunct="1"/>
            <a:r>
              <a:rPr lang="en-US" sz="2700" dirty="0" smtClean="0"/>
              <a:t>Just like case with </a:t>
            </a:r>
            <a:r>
              <a:rPr lang="en-US" sz="2700" dirty="0" err="1" smtClean="0"/>
              <a:t>flanger</a:t>
            </a:r>
            <a:endParaRPr lang="en-US" sz="2700" dirty="0" smtClean="0"/>
          </a:p>
          <a:p>
            <a:pPr marL="1143000" lvl="1" eaLnBrk="1" hangingPunct="1"/>
            <a:r>
              <a:rPr lang="en-US" sz="3300" dirty="0" smtClean="0"/>
              <a:t>Notch location is </a:t>
            </a:r>
            <a:r>
              <a:rPr lang="en-US" sz="3300" dirty="0" smtClean="0">
                <a:solidFill>
                  <a:srgbClr val="0000FF"/>
                </a:solidFill>
              </a:rPr>
              <a:t>elevation</a:t>
            </a:r>
            <a:r>
              <a:rPr lang="en-US" sz="3300" dirty="0" smtClean="0"/>
              <a:t>-dependent</a:t>
            </a:r>
          </a:p>
          <a:p>
            <a:pPr marL="1524000" lvl="2" eaLnBrk="1" hangingPunct="1"/>
            <a:r>
              <a:rPr lang="en-US" sz="2700" dirty="0" smtClean="0"/>
              <a:t>Main perceptual cue for elevation</a:t>
            </a:r>
          </a:p>
          <a:p>
            <a:pPr marL="635000" eaLnBrk="1" hangingPunct="1"/>
            <a:r>
              <a:rPr lang="en-US" sz="3900" dirty="0" smtClean="0"/>
              <a:t>Formula for </a:t>
            </a:r>
            <a:r>
              <a:rPr lang="en-US" sz="3900" dirty="0" smtClean="0">
                <a:solidFill>
                  <a:srgbClr val="0000FF"/>
                </a:solidFill>
              </a:rPr>
              <a:t>time delay</a:t>
            </a:r>
            <a:r>
              <a:rPr lang="en-US" sz="3900" dirty="0" smtClean="0"/>
              <a:t> of echoes:</a:t>
            </a:r>
          </a:p>
          <a:p>
            <a:pPr marL="1143000" lvl="1" eaLnBrk="1" hangingPunct="1"/>
            <a:r>
              <a:rPr lang="en-US" sz="3300" dirty="0" smtClean="0"/>
              <a:t> </a:t>
            </a:r>
          </a:p>
          <a:p>
            <a:pPr marL="635000" eaLnBrk="1" hangingPunct="1"/>
            <a:r>
              <a:rPr lang="en-US" sz="3900" dirty="0" smtClean="0"/>
              <a:t>Parameters for </a:t>
            </a:r>
            <a:r>
              <a:rPr lang="en-US" sz="3900" dirty="0" smtClean="0">
                <a:solidFill>
                  <a:srgbClr val="0000FF"/>
                </a:solidFill>
              </a:rPr>
              <a:t>amplitude</a:t>
            </a:r>
            <a:r>
              <a:rPr lang="en-US" sz="3900" dirty="0" smtClean="0"/>
              <a:t> and </a:t>
            </a:r>
            <a:r>
              <a:rPr lang="en-US" sz="3900" dirty="0" smtClean="0">
                <a:solidFill>
                  <a:srgbClr val="0000FF"/>
                </a:solidFill>
              </a:rPr>
              <a:t>time delay</a:t>
            </a:r>
          </a:p>
        </p:txBody>
      </p:sp>
      <p:pic>
        <p:nvPicPr>
          <p:cNvPr id="29700" name="Picture 3"/>
          <p:cNvPicPr>
            <a:picLocks noChangeAspect="1" noChangeArrowheads="1"/>
          </p:cNvPicPr>
          <p:nvPr/>
        </p:nvPicPr>
        <p:blipFill>
          <a:blip r:embed="rId3" cstate="print"/>
          <a:srcRect/>
          <a:stretch>
            <a:fillRect/>
          </a:stretch>
        </p:blipFill>
        <p:spPr bwMode="auto">
          <a:xfrm>
            <a:off x="1677864" y="5236840"/>
            <a:ext cx="8128000" cy="482600"/>
          </a:xfrm>
          <a:prstGeom prst="rect">
            <a:avLst/>
          </a:prstGeom>
          <a:noFill/>
          <a:ln w="12700">
            <a:noFill/>
            <a:miter lim="800000"/>
            <a:headEnd/>
            <a:tailEnd/>
          </a:ln>
        </p:spPr>
      </p:pic>
      <p:graphicFrame>
        <p:nvGraphicFramePr>
          <p:cNvPr id="41988" name="Group 4"/>
          <p:cNvGraphicFramePr>
            <a:graphicFrameLocks noGrp="1"/>
          </p:cNvGraphicFramePr>
          <p:nvPr/>
        </p:nvGraphicFramePr>
        <p:xfrm>
          <a:off x="673100" y="6311900"/>
          <a:ext cx="7889875" cy="3376615"/>
        </p:xfrm>
        <a:graphic>
          <a:graphicData uri="http://schemas.openxmlformats.org/drawingml/2006/table">
            <a:tbl>
              <a:tblPr/>
              <a:tblGrid>
                <a:gridCol w="522288"/>
                <a:gridCol w="1082675"/>
                <a:gridCol w="2076450"/>
                <a:gridCol w="2079625"/>
                <a:gridCol w="2128837"/>
              </a:tblGrid>
              <a:tr h="781050">
                <a:tc>
                  <a:txBody>
                    <a:bodyPr/>
                    <a:lstStyle/>
                    <a:p>
                      <a:pPr marL="55563" marR="0" lvl="0" indent="0" algn="ctr"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dirty="0" smtClean="0">
                          <a:ln>
                            <a:noFill/>
                          </a:ln>
                          <a:solidFill>
                            <a:schemeClr val="tx1"/>
                          </a:solidFill>
                          <a:effectLst/>
                          <a:latin typeface="Arial Italic" charset="0"/>
                          <a:cs typeface="Arial Italic" charset="0"/>
                          <a:sym typeface="Arial Italic" charset="0"/>
                        </a:rPr>
                        <a:t>n</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5563" marR="0" lvl="0" indent="0" algn="ctr"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3600" b="0" i="0" u="none" strike="noStrike" cap="none" normalizeH="0" baseline="0" dirty="0" err="1" smtClean="0">
                          <a:ln>
                            <a:noFill/>
                          </a:ln>
                          <a:solidFill>
                            <a:schemeClr val="tx1"/>
                          </a:solidFill>
                          <a:effectLst/>
                          <a:latin typeface="Symbol" pitchFamily="18" charset="2"/>
                          <a:ea typeface="Symbol" pitchFamily="18" charset="2"/>
                          <a:cs typeface="Symbol" pitchFamily="18" charset="2"/>
                          <a:sym typeface="Symbol" pitchFamily="18" charset="2"/>
                        </a:rPr>
                        <a:t>r</a:t>
                      </a:r>
                      <a:r>
                        <a:rPr kumimoji="0" lang="en-US" sz="2400" b="0" i="0" u="none" strike="noStrike" cap="none" normalizeH="0" baseline="-6000" dirty="0" err="1" smtClean="0">
                          <a:ln>
                            <a:noFill/>
                          </a:ln>
                          <a:solidFill>
                            <a:schemeClr val="tx1"/>
                          </a:solidFill>
                          <a:effectLst/>
                          <a:latin typeface="Arial Italic" charset="0"/>
                          <a:cs typeface="Arial Italic" charset="0"/>
                          <a:sym typeface="Arial Italic" charset="0"/>
                        </a:rPr>
                        <a:t>pn</a:t>
                      </a:r>
                      <a:endParaRPr kumimoji="0" lang="en-US" sz="2400" b="0" i="0" u="none" strike="noStrike" cap="none" normalizeH="0" baseline="-6000" dirty="0" smtClean="0">
                        <a:ln>
                          <a:noFill/>
                        </a:ln>
                        <a:solidFill>
                          <a:schemeClr val="tx1"/>
                        </a:solidFill>
                        <a:effectLst/>
                        <a:latin typeface="Arial Italic" charset="0"/>
                        <a:cs typeface="Arial Italic" charset="0"/>
                        <a:sym typeface="Arial Italic"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5563" marR="0" lvl="0" indent="0" algn="ctr"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Italic" charset="0"/>
                          <a:cs typeface="Arial Italic" charset="0"/>
                          <a:sym typeface="Arial Italic" charset="0"/>
                        </a:rPr>
                        <a:t>A</a:t>
                      </a:r>
                      <a:r>
                        <a:rPr kumimoji="0" lang="en-US" sz="2400" b="0" i="0" u="none" strike="noStrike" cap="none" normalizeH="0" baseline="-24000" smtClean="0">
                          <a:ln>
                            <a:noFill/>
                          </a:ln>
                          <a:solidFill>
                            <a:schemeClr val="tx1"/>
                          </a:solidFill>
                          <a:effectLst/>
                          <a:latin typeface="Arial Italic" charset="0"/>
                          <a:cs typeface="Arial Italic" charset="0"/>
                          <a:sym typeface="Arial Italic" charset="0"/>
                        </a:rPr>
                        <a:t>n </a:t>
                      </a:r>
                      <a:r>
                        <a:rPr kumimoji="0" lang="en-US" sz="2400" b="0" i="0" u="none" strike="noStrike" cap="none" normalizeH="0" baseline="0" smtClean="0">
                          <a:ln>
                            <a:noFill/>
                          </a:ln>
                          <a:solidFill>
                            <a:schemeClr val="tx1"/>
                          </a:solidFill>
                          <a:effectLst/>
                          <a:latin typeface="Arial Italic" charset="0"/>
                          <a:cs typeface="Arial Italic" charset="0"/>
                          <a:sym typeface="Arial Italic" charset="0"/>
                        </a:rPr>
                        <a:t>[samples]</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5563" marR="0" lvl="0" indent="0" algn="ctr"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Italic" charset="0"/>
                          <a:cs typeface="Arial Italic" charset="0"/>
                          <a:sym typeface="Arial Italic" charset="0"/>
                        </a:rPr>
                        <a:t>B</a:t>
                      </a:r>
                      <a:r>
                        <a:rPr kumimoji="0" lang="en-US" sz="2400" b="0" i="0" u="none" strike="noStrike" cap="none" normalizeH="0" baseline="-24000" smtClean="0">
                          <a:ln>
                            <a:noFill/>
                          </a:ln>
                          <a:solidFill>
                            <a:schemeClr val="tx1"/>
                          </a:solidFill>
                          <a:effectLst/>
                          <a:latin typeface="Arial Italic" charset="0"/>
                          <a:cs typeface="Arial Italic" charset="0"/>
                          <a:sym typeface="Arial Italic" charset="0"/>
                        </a:rPr>
                        <a:t>n </a:t>
                      </a:r>
                      <a:r>
                        <a:rPr kumimoji="0" lang="en-US" sz="2400" b="0" i="0" u="none" strike="noStrike" cap="none" normalizeH="0" baseline="0" smtClean="0">
                          <a:ln>
                            <a:noFill/>
                          </a:ln>
                          <a:solidFill>
                            <a:schemeClr val="tx1"/>
                          </a:solidFill>
                          <a:effectLst/>
                          <a:latin typeface="Arial Italic" charset="0"/>
                          <a:cs typeface="Arial Italic" charset="0"/>
                          <a:sym typeface="Arial Italic" charset="0"/>
                        </a:rPr>
                        <a:t>[samples]</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5563" marR="0" lvl="0" indent="0" algn="ctr"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Italic" charset="0"/>
                          <a:cs typeface="Arial Italic" charset="0"/>
                          <a:sym typeface="Arial Italic" charset="0"/>
                        </a:rPr>
                        <a:t>D</a:t>
                      </a:r>
                      <a:r>
                        <a:rPr kumimoji="0" lang="en-US" sz="2400" b="0" i="0" u="none" strike="noStrike" cap="none" normalizeH="0" baseline="-24000" smtClean="0">
                          <a:ln>
                            <a:noFill/>
                          </a:ln>
                          <a:solidFill>
                            <a:schemeClr val="tx1"/>
                          </a:solidFill>
                          <a:effectLst/>
                          <a:latin typeface="Arial Italic" charset="0"/>
                          <a:cs typeface="Arial Italic" charset="0"/>
                          <a:sym typeface="Arial Italic" charset="0"/>
                        </a:rPr>
                        <a:t>n</a:t>
                      </a: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 (Approx.)</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2</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0.5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1</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2</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1</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3</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-1</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4</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0.5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4</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0.5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7</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0.5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-0.25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11</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0.5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6</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0.25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13</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7150" marR="0" lvl="0" indent="0" algn="l" defTabSz="914400" rtl="0" eaLnBrk="1" fontAlgn="base" latinLnBrk="0" hangingPunct="1">
                        <a:lnSpc>
                          <a:spcPct val="100000"/>
                        </a:lnSpc>
                        <a:spcBef>
                          <a:spcPct val="0"/>
                        </a:spcBef>
                        <a:spcAft>
                          <a:spcPct val="0"/>
                        </a:spcAft>
                        <a:buClrTx/>
                        <a:buSzPct val="150000"/>
                        <a:buFont typeface="Arial" pitchFamily="34" charset="0"/>
                        <a:buNone/>
                        <a:tabLst/>
                      </a:pPr>
                      <a:r>
                        <a:rPr kumimoji="0" lang="en-US" sz="2400" b="0" i="0" u="none" strike="noStrike" cap="none" normalizeH="0" baseline="0" smtClean="0">
                          <a:ln>
                            <a:noFill/>
                          </a:ln>
                          <a:solidFill>
                            <a:schemeClr val="tx1"/>
                          </a:solidFill>
                          <a:effectLst/>
                          <a:latin typeface="Arial" pitchFamily="34" charset="0"/>
                          <a:ea typeface="ヒラギノ角ゴ ProN W3" charset="0"/>
                          <a:cs typeface="ヒラギノ角ゴ ProN W3" charset="0"/>
                          <a:sym typeface="Arial" pitchFamily="34" charset="0"/>
                        </a:rPr>
                        <a:t>0.5</a:t>
                      </a:r>
                    </a:p>
                  </a:txBody>
                  <a:tcPr marL="50800" marR="50800" marT="50800" marB="50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9745" name="Rectangle 106"/>
          <p:cNvSpPr>
            <a:spLocks/>
          </p:cNvSpPr>
          <p:nvPr/>
        </p:nvSpPr>
        <p:spPr bwMode="auto">
          <a:xfrm>
            <a:off x="8534400" y="6826250"/>
            <a:ext cx="4483100" cy="1270000"/>
          </a:xfrm>
          <a:prstGeom prst="rect">
            <a:avLst/>
          </a:prstGeom>
          <a:noFill/>
          <a:ln w="12700">
            <a:noFill/>
            <a:miter lim="800000"/>
            <a:headEnd/>
            <a:tailEnd/>
          </a:ln>
        </p:spPr>
        <p:txBody>
          <a:bodyPr lIns="0" tIns="0" rIns="55751" bIns="0" anchor="ctr"/>
          <a:lstStyle/>
          <a:p>
            <a:pPr marL="55563"/>
            <a:r>
              <a:rPr lang="en-US" sz="3600" dirty="0" err="1" smtClean="0">
                <a:solidFill>
                  <a:schemeClr val="tx1"/>
                </a:solidFill>
                <a:latin typeface="Symbol" pitchFamily="18" charset="2"/>
                <a:ea typeface="Symbol" pitchFamily="18" charset="2"/>
                <a:cs typeface="Symbol" pitchFamily="18" charset="2"/>
                <a:sym typeface="Symbol" pitchFamily="18" charset="2"/>
              </a:rPr>
              <a:t>r</a:t>
            </a:r>
            <a:r>
              <a:rPr lang="en-US" sz="2400" baseline="-6000" dirty="0" err="1" smtClean="0">
                <a:solidFill>
                  <a:schemeClr val="tx1"/>
                </a:solidFill>
                <a:latin typeface="Arial Italic" charset="0"/>
                <a:cs typeface="Arial Italic" charset="0"/>
                <a:sym typeface="Arial Italic" charset="0"/>
              </a:rPr>
              <a:t>pn</a:t>
            </a:r>
            <a:r>
              <a:rPr lang="en-US" sz="2400" dirty="0">
                <a:solidFill>
                  <a:schemeClr val="tx1"/>
                </a:solidFill>
                <a:latin typeface="Arial" pitchFamily="34" charset="0"/>
                <a:cs typeface="Arial" pitchFamily="34" charset="0"/>
                <a:sym typeface="Arial" pitchFamily="34" charset="0"/>
              </a:rPr>
              <a:t>: amplitude of reflections</a:t>
            </a:r>
          </a:p>
          <a:p>
            <a:pPr marL="55563"/>
            <a:r>
              <a:rPr lang="en-US" sz="2400" dirty="0" err="1">
                <a:solidFill>
                  <a:schemeClr val="tx1"/>
                </a:solidFill>
                <a:latin typeface="Arial Italic" charset="0"/>
                <a:cs typeface="Arial Italic" charset="0"/>
                <a:sym typeface="Arial Italic" charset="0"/>
              </a:rPr>
              <a:t>D</a:t>
            </a:r>
            <a:r>
              <a:rPr lang="en-US" sz="2400" baseline="-6000" dirty="0" err="1">
                <a:solidFill>
                  <a:schemeClr val="tx1"/>
                </a:solidFill>
                <a:latin typeface="Arial Italic" charset="0"/>
                <a:cs typeface="Arial Italic" charset="0"/>
                <a:sym typeface="Arial Italic" charset="0"/>
              </a:rPr>
              <a:t>n</a:t>
            </a:r>
            <a:r>
              <a:rPr lang="en-US" sz="2400" dirty="0">
                <a:solidFill>
                  <a:schemeClr val="tx1"/>
                </a:solidFill>
                <a:latin typeface="Arial" pitchFamily="34" charset="0"/>
                <a:cs typeface="Arial" pitchFamily="34" charset="0"/>
                <a:sym typeface="Arial" pitchFamily="34" charset="0"/>
              </a:rPr>
              <a:t> adjusts to individual </a:t>
            </a:r>
            <a:r>
              <a:rPr lang="en-US" sz="2400" dirty="0" err="1">
                <a:solidFill>
                  <a:schemeClr val="tx1"/>
                </a:solidFill>
                <a:latin typeface="Arial" pitchFamily="34" charset="0"/>
                <a:cs typeface="Arial" pitchFamily="34" charset="0"/>
                <a:sym typeface="Arial" pitchFamily="34" charset="0"/>
              </a:rPr>
              <a:t>pinna</a:t>
            </a:r>
            <a:r>
              <a:rPr lang="en-US" sz="2400" dirty="0">
                <a:solidFill>
                  <a:schemeClr val="tx1"/>
                </a:solidFill>
                <a:latin typeface="Arial" pitchFamily="34" charset="0"/>
                <a:cs typeface="Arial" pitchFamily="34" charset="0"/>
                <a:sym typeface="Arial" pitchFamily="34" charset="0"/>
              </a:rPr>
              <a:t> characteristics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eaLnBrk="1" hangingPunct="1"/>
            <a:r>
              <a:rPr lang="en-US" smtClean="0"/>
              <a:t>Delay time of first pinna echo</a:t>
            </a:r>
          </a:p>
        </p:txBody>
      </p:sp>
      <p:sp>
        <p:nvSpPr>
          <p:cNvPr id="30723" name="Rectangle 2"/>
          <p:cNvSpPr>
            <a:spLocks noGrp="1" noChangeArrowheads="1"/>
          </p:cNvSpPr>
          <p:nvPr>
            <p:ph type="body" idx="1"/>
          </p:nvPr>
        </p:nvSpPr>
        <p:spPr>
          <a:xfrm>
            <a:off x="21680" y="1060376"/>
            <a:ext cx="12814300" cy="8547100"/>
          </a:xfrm>
        </p:spPr>
        <p:txBody>
          <a:bodyPr anchor="t"/>
          <a:lstStyle/>
          <a:p>
            <a:pPr marL="635000" eaLnBrk="1" hangingPunct="1"/>
            <a:r>
              <a:rPr lang="en-US" dirty="0" smtClean="0"/>
              <a:t>First echo time is function of </a:t>
            </a:r>
            <a:r>
              <a:rPr lang="en-US" dirty="0" smtClean="0">
                <a:solidFill>
                  <a:srgbClr val="0000FF"/>
                </a:solidFill>
              </a:rPr>
              <a:t>azimuth</a:t>
            </a:r>
            <a:r>
              <a:rPr lang="en-US" dirty="0" smtClean="0"/>
              <a:t> and </a:t>
            </a:r>
            <a:r>
              <a:rPr lang="en-US" dirty="0" smtClean="0">
                <a:solidFill>
                  <a:srgbClr val="0000FF"/>
                </a:solidFill>
              </a:rPr>
              <a:t>elevation</a:t>
            </a:r>
            <a:endParaRPr lang="en-US" dirty="0" smtClean="0"/>
          </a:p>
          <a:p>
            <a:pPr marL="1143000" lvl="1" eaLnBrk="1" hangingPunct="1"/>
            <a:r>
              <a:rPr lang="en-US" dirty="0" smtClean="0"/>
              <a:t>In this plot, azimuth ranges from 0 to π/2</a:t>
            </a:r>
          </a:p>
          <a:p>
            <a:pPr marL="1143000" lvl="1" eaLnBrk="1" hangingPunct="1"/>
            <a:r>
              <a:rPr lang="en-GB" dirty="0" smtClean="0"/>
              <a:t>Steps of </a:t>
            </a:r>
            <a:r>
              <a:rPr lang="en-US" dirty="0" smtClean="0"/>
              <a:t>π/12</a:t>
            </a:r>
          </a:p>
          <a:p>
            <a:pPr marL="1143000" lvl="1" eaLnBrk="1" hangingPunct="1"/>
            <a:r>
              <a:rPr lang="en-US" dirty="0" smtClean="0"/>
              <a:t>Corresponds to frequency notch between 7-10kHz</a:t>
            </a:r>
          </a:p>
        </p:txBody>
      </p:sp>
      <p:pic>
        <p:nvPicPr>
          <p:cNvPr id="30724" name="Picture 3"/>
          <p:cNvPicPr>
            <a:picLocks noChangeArrowheads="1"/>
          </p:cNvPicPr>
          <p:nvPr/>
        </p:nvPicPr>
        <p:blipFill>
          <a:blip r:embed="rId3" cstate="print"/>
          <a:srcRect/>
          <a:stretch>
            <a:fillRect/>
          </a:stretch>
        </p:blipFill>
        <p:spPr bwMode="auto">
          <a:xfrm>
            <a:off x="2908300" y="3785891"/>
            <a:ext cx="7606063" cy="5771429"/>
          </a:xfrm>
          <a:prstGeom prst="rect">
            <a:avLst/>
          </a:prstGeom>
          <a:noFill/>
          <a:ln w="9525">
            <a:noFill/>
            <a:miter lim="800000"/>
            <a:headEnd/>
            <a:tailEnd/>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p:txBody>
          <a:bodyPr/>
          <a:lstStyle/>
          <a:p>
            <a:pPr eaLnBrk="1" hangingPunct="1"/>
            <a:r>
              <a:rPr lang="en-US" smtClean="0"/>
              <a:t>Structural model</a:t>
            </a:r>
          </a:p>
        </p:txBody>
      </p:sp>
      <p:pic>
        <p:nvPicPr>
          <p:cNvPr id="31747" name="Picture 2"/>
          <p:cNvPicPr>
            <a:picLocks noChangeArrowheads="1"/>
          </p:cNvPicPr>
          <p:nvPr/>
        </p:nvPicPr>
        <p:blipFill>
          <a:blip r:embed="rId3" cstate="print"/>
          <a:srcRect/>
          <a:stretch>
            <a:fillRect/>
          </a:stretch>
        </p:blipFill>
        <p:spPr bwMode="auto">
          <a:xfrm>
            <a:off x="165100" y="1244600"/>
            <a:ext cx="10998200" cy="8394700"/>
          </a:xfrm>
          <a:prstGeom prst="rect">
            <a:avLst/>
          </a:prstGeom>
          <a:noFill/>
          <a:ln w="9525">
            <a:noFill/>
            <a:miter lim="800000"/>
            <a:headEnd/>
            <a:tailEnd/>
          </a:ln>
        </p:spPr>
      </p:pic>
      <p:sp>
        <p:nvSpPr>
          <p:cNvPr id="31748" name="Rectangle 3"/>
          <p:cNvSpPr>
            <a:spLocks/>
          </p:cNvSpPr>
          <p:nvPr/>
        </p:nvSpPr>
        <p:spPr bwMode="auto">
          <a:xfrm>
            <a:off x="9271000" y="5238750"/>
            <a:ext cx="3605213" cy="1079500"/>
          </a:xfrm>
          <a:prstGeom prst="rect">
            <a:avLst/>
          </a:prstGeom>
          <a:noFill/>
          <a:ln w="12700">
            <a:noFill/>
            <a:miter lim="800000"/>
            <a:headEnd/>
            <a:tailEnd/>
          </a:ln>
        </p:spPr>
        <p:txBody>
          <a:bodyPr wrap="none" lIns="0" tIns="0" rIns="57799" bIns="0" anchor="ctr">
            <a:spAutoFit/>
          </a:bodyPr>
          <a:lstStyle/>
          <a:p>
            <a:pPr marL="57150"/>
            <a:r>
              <a:rPr lang="en-US" sz="3400">
                <a:solidFill>
                  <a:srgbClr val="0000FF"/>
                </a:solidFill>
                <a:latin typeface="Arial" pitchFamily="34" charset="0"/>
                <a:cs typeface="Arial" pitchFamily="34" charset="0"/>
                <a:sym typeface="Arial" pitchFamily="34" charset="0"/>
              </a:rPr>
              <a:t>Pinna-head-torso </a:t>
            </a:r>
          </a:p>
          <a:p>
            <a:pPr marL="57150"/>
            <a:r>
              <a:rPr lang="en-US" sz="3400">
                <a:solidFill>
                  <a:srgbClr val="0000FF"/>
                </a:solidFill>
                <a:latin typeface="Arial" pitchFamily="34" charset="0"/>
                <a:cs typeface="Arial" pitchFamily="34" charset="0"/>
                <a:sym typeface="Arial" pitchFamily="34" charset="0"/>
              </a:rPr>
              <a:t>system</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GB" smtClean="0"/>
              <a:t>Head-Related Transfer Function</a:t>
            </a:r>
            <a:endParaRPr lang="en-US" smtClean="0"/>
          </a:p>
        </p:txBody>
      </p:sp>
      <p:sp>
        <p:nvSpPr>
          <p:cNvPr id="33795" name="Rectangle 3"/>
          <p:cNvSpPr>
            <a:spLocks noGrp="1" noChangeArrowheads="1"/>
          </p:cNvSpPr>
          <p:nvPr>
            <p:ph type="body" idx="1"/>
          </p:nvPr>
        </p:nvSpPr>
        <p:spPr>
          <a:xfrm>
            <a:off x="255130" y="1291449"/>
            <a:ext cx="12749670" cy="8462151"/>
          </a:xfrm>
        </p:spPr>
        <p:txBody>
          <a:bodyPr/>
          <a:lstStyle/>
          <a:p>
            <a:pPr eaLnBrk="1" hangingPunct="1">
              <a:lnSpc>
                <a:spcPct val="90000"/>
              </a:lnSpc>
            </a:pPr>
            <a:r>
              <a:rPr lang="en-US" sz="3400" dirty="0" smtClean="0"/>
              <a:t>HRTF implementation based on </a:t>
            </a:r>
          </a:p>
          <a:p>
            <a:pPr lvl="1" eaLnBrk="1" hangingPunct="1">
              <a:lnSpc>
                <a:spcPct val="90000"/>
              </a:lnSpc>
            </a:pPr>
            <a:r>
              <a:rPr lang="en-US" sz="2800" dirty="0" smtClean="0"/>
              <a:t>head shadowing</a:t>
            </a:r>
          </a:p>
          <a:p>
            <a:pPr lvl="1" eaLnBrk="1" hangingPunct="1">
              <a:lnSpc>
                <a:spcPct val="90000"/>
              </a:lnSpc>
            </a:pPr>
            <a:r>
              <a:rPr lang="en-US" sz="2800" dirty="0" smtClean="0"/>
              <a:t>ITD</a:t>
            </a:r>
          </a:p>
          <a:p>
            <a:pPr lvl="1" eaLnBrk="1" hangingPunct="1">
              <a:lnSpc>
                <a:spcPct val="90000"/>
              </a:lnSpc>
            </a:pPr>
            <a:r>
              <a:rPr lang="en-US" sz="2800" dirty="0" err="1" smtClean="0"/>
              <a:t>pinna</a:t>
            </a:r>
            <a:r>
              <a:rPr lang="en-US" sz="2800" dirty="0" smtClean="0"/>
              <a:t> reflections</a:t>
            </a:r>
          </a:p>
          <a:p>
            <a:pPr eaLnBrk="1" hangingPunct="1">
              <a:lnSpc>
                <a:spcPct val="90000"/>
              </a:lnSpc>
            </a:pPr>
            <a:r>
              <a:rPr lang="en-US" sz="3400" dirty="0" err="1" smtClean="0"/>
              <a:t>pinna</a:t>
            </a:r>
            <a:r>
              <a:rPr lang="en-US" sz="3400" dirty="0" smtClean="0"/>
              <a:t>-reflector - linear interpolation for </a:t>
            </a:r>
            <a:r>
              <a:rPr lang="en-US" sz="3400" dirty="0" err="1" smtClean="0"/>
              <a:t>noninteger</a:t>
            </a:r>
            <a:r>
              <a:rPr lang="en-US" sz="3400" dirty="0" smtClean="0"/>
              <a:t> delay </a:t>
            </a:r>
          </a:p>
          <a:p>
            <a:pPr lvl="1" eaLnBrk="1" hangingPunct="1">
              <a:lnSpc>
                <a:spcPct val="90000"/>
              </a:lnSpc>
            </a:pPr>
            <a:r>
              <a:rPr lang="en-US" sz="2800" dirty="0" smtClean="0"/>
              <a:t>important when the delay is small</a:t>
            </a:r>
          </a:p>
          <a:p>
            <a:pPr eaLnBrk="1" hangingPunct="1">
              <a:lnSpc>
                <a:spcPct val="90000"/>
              </a:lnSpc>
            </a:pPr>
            <a:r>
              <a:rPr lang="en-US" sz="3400" dirty="0" smtClean="0"/>
              <a:t>parameters given in Table are used</a:t>
            </a:r>
          </a:p>
          <a:p>
            <a:pPr lvl="1" eaLnBrk="1" hangingPunct="1">
              <a:lnSpc>
                <a:spcPct val="90000"/>
              </a:lnSpc>
            </a:pPr>
            <a:r>
              <a:rPr lang="en-US" sz="2800" dirty="0" smtClean="0"/>
              <a:t>do not work equally well for all people</a:t>
            </a:r>
          </a:p>
          <a:p>
            <a:pPr eaLnBrk="1" hangingPunct="1">
              <a:lnSpc>
                <a:spcPct val="90000"/>
              </a:lnSpc>
            </a:pPr>
            <a:r>
              <a:rPr lang="en-US" sz="3400" dirty="0" smtClean="0"/>
              <a:t>shoulder echo omitted</a:t>
            </a:r>
          </a:p>
          <a:p>
            <a:pPr lvl="1" eaLnBrk="1" hangingPunct="1">
              <a:lnSpc>
                <a:spcPct val="90000"/>
              </a:lnSpc>
            </a:pPr>
            <a:r>
              <a:rPr lang="en-US" sz="2800" dirty="0" smtClean="0"/>
              <a:t>not particularly important</a:t>
            </a:r>
          </a:p>
          <a:p>
            <a:pPr lvl="1" eaLnBrk="1" hangingPunct="1">
              <a:lnSpc>
                <a:spcPct val="90000"/>
              </a:lnSpc>
            </a:pPr>
            <a:r>
              <a:rPr lang="en-US" sz="2800" dirty="0" smtClean="0"/>
              <a:t>unknown parameters </a:t>
            </a:r>
          </a:p>
          <a:p>
            <a:pPr eaLnBrk="1" hangingPunct="1">
              <a:lnSpc>
                <a:spcPct val="90000"/>
              </a:lnSpc>
            </a:pPr>
            <a:r>
              <a:rPr lang="en-US" sz="3400" dirty="0" smtClean="0"/>
              <a:t>head shadowing/ITD most useful &amp; important cue</a:t>
            </a:r>
          </a:p>
          <a:p>
            <a:pPr eaLnBrk="1" hangingPunct="1">
              <a:lnSpc>
                <a:spcPct val="90000"/>
              </a:lnSpc>
            </a:pPr>
            <a:r>
              <a:rPr lang="en-US" sz="3400" dirty="0" err="1" smtClean="0"/>
              <a:t>pinna</a:t>
            </a:r>
            <a:r>
              <a:rPr lang="en-US" sz="3400" dirty="0" smtClean="0"/>
              <a:t> cues</a:t>
            </a:r>
          </a:p>
          <a:p>
            <a:pPr lvl="1" eaLnBrk="1" hangingPunct="1">
              <a:lnSpc>
                <a:spcPct val="90000"/>
              </a:lnSpc>
            </a:pPr>
            <a:r>
              <a:rPr lang="en-US" sz="2800" dirty="0" smtClean="0"/>
              <a:t>reinforce perception of azimuth </a:t>
            </a:r>
          </a:p>
          <a:p>
            <a:pPr lvl="1" eaLnBrk="1" hangingPunct="1">
              <a:lnSpc>
                <a:spcPct val="90000"/>
              </a:lnSpc>
            </a:pPr>
            <a:r>
              <a:rPr lang="en-US" sz="2800" dirty="0" smtClean="0"/>
              <a:t>provide elevation cues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2"/>
          <p:cNvSpPr>
            <a:spLocks noGrp="1" noChangeArrowheads="1"/>
          </p:cNvSpPr>
          <p:nvPr>
            <p:ph type="title"/>
          </p:nvPr>
        </p:nvSpPr>
        <p:spPr/>
        <p:txBody>
          <a:bodyPr/>
          <a:lstStyle/>
          <a:p>
            <a:pPr eaLnBrk="1" hangingPunct="1"/>
            <a:r>
              <a:rPr lang="en-GB" smtClean="0"/>
              <a:t>Azimuth</a:t>
            </a:r>
          </a:p>
        </p:txBody>
      </p:sp>
      <p:sp>
        <p:nvSpPr>
          <p:cNvPr id="7175" name="Rectangle 3"/>
          <p:cNvSpPr>
            <a:spLocks noGrp="1" noChangeArrowheads="1"/>
          </p:cNvSpPr>
          <p:nvPr>
            <p:ph type="body" idx="1"/>
          </p:nvPr>
        </p:nvSpPr>
        <p:spPr>
          <a:xfrm>
            <a:off x="0" y="1088250"/>
            <a:ext cx="13004800" cy="8665351"/>
          </a:xfrm>
        </p:spPr>
        <p:txBody>
          <a:bodyPr/>
          <a:lstStyle/>
          <a:p>
            <a:pPr eaLnBrk="1" hangingPunct="1"/>
            <a:r>
              <a:rPr lang="en-CA" sz="5100" dirty="0" smtClean="0"/>
              <a:t>azimuth angle measured </a:t>
            </a:r>
          </a:p>
          <a:p>
            <a:pPr lvl="1" eaLnBrk="1" hangingPunct="1"/>
            <a:r>
              <a:rPr lang="en-CA" sz="4600" dirty="0" smtClean="0"/>
              <a:t> 0’ is straight ahead</a:t>
            </a:r>
          </a:p>
          <a:p>
            <a:pPr lvl="1" eaLnBrk="1" hangingPunct="1"/>
            <a:r>
              <a:rPr lang="en-CA" sz="4600" dirty="0" smtClean="0"/>
              <a:t> 90’ is the right ear</a:t>
            </a:r>
          </a:p>
          <a:p>
            <a:pPr lvl="1" eaLnBrk="1" hangingPunct="1"/>
            <a:r>
              <a:rPr lang="en-CA" sz="4600" dirty="0" smtClean="0"/>
              <a:t>elevation kept at 0’</a:t>
            </a:r>
          </a:p>
          <a:p>
            <a:pPr lvl="1" eaLnBrk="1" hangingPunct="1"/>
            <a:r>
              <a:rPr lang="en-CA" sz="4600" dirty="0" smtClean="0"/>
              <a:t>Both </a:t>
            </a:r>
            <a:r>
              <a:rPr lang="en-CA" sz="4600" dirty="0" err="1" smtClean="0"/>
              <a:t>pinna</a:t>
            </a:r>
            <a:r>
              <a:rPr lang="en-CA" sz="4600" dirty="0" smtClean="0"/>
              <a:t> filter &amp; head shadow/ITD applied</a:t>
            </a:r>
            <a:r>
              <a:rPr lang="en-US" sz="4600" dirty="0" smtClean="0"/>
              <a:t> </a:t>
            </a:r>
          </a:p>
          <a:p>
            <a:pPr eaLnBrk="1" hangingPunct="1"/>
            <a:r>
              <a:rPr lang="en-GB" sz="5100" dirty="0" smtClean="0"/>
              <a:t>45’</a:t>
            </a:r>
          </a:p>
          <a:p>
            <a:pPr eaLnBrk="1" hangingPunct="1"/>
            <a:r>
              <a:rPr lang="en-GB" sz="5100" dirty="0" smtClean="0"/>
              <a:t>135’</a:t>
            </a:r>
          </a:p>
          <a:p>
            <a:pPr eaLnBrk="1" hangingPunct="1"/>
            <a:r>
              <a:rPr lang="en-GB" sz="5100" dirty="0" smtClean="0"/>
              <a:t>225’</a:t>
            </a:r>
          </a:p>
          <a:p>
            <a:pPr eaLnBrk="1" hangingPunct="1"/>
            <a:r>
              <a:rPr lang="en-GB" sz="5100" dirty="0" smtClean="0"/>
              <a:t>315’</a:t>
            </a:r>
          </a:p>
        </p:txBody>
      </p:sp>
      <p:graphicFrame>
        <p:nvGraphicFramePr>
          <p:cNvPr id="7170" name="Object 4">
            <a:hlinkClick r:id="" action="ppaction://ole?verb=0"/>
          </p:cNvPr>
          <p:cNvGraphicFramePr>
            <a:graphicFrameLocks noChangeAspect="1"/>
          </p:cNvGraphicFramePr>
          <p:nvPr/>
        </p:nvGraphicFramePr>
        <p:xfrm>
          <a:off x="2302934" y="5490916"/>
          <a:ext cx="819574" cy="819574"/>
        </p:xfrm>
        <a:graphic>
          <a:graphicData uri="http://schemas.openxmlformats.org/presentationml/2006/ole">
            <p:oleObj spid="_x0000_s195586" name="Sound Recorder Document" r:id="rId4" imgW="304520" imgH="304520" progId="Package">
              <p:embed/>
            </p:oleObj>
          </a:graphicData>
        </a:graphic>
      </p:graphicFrame>
      <p:graphicFrame>
        <p:nvGraphicFramePr>
          <p:cNvPr id="7171" name="Object 6">
            <a:hlinkClick r:id="" action="ppaction://ole?verb=0"/>
          </p:cNvPr>
          <p:cNvGraphicFramePr>
            <a:graphicFrameLocks noChangeAspect="1"/>
          </p:cNvGraphicFramePr>
          <p:nvPr/>
        </p:nvGraphicFramePr>
        <p:xfrm>
          <a:off x="2302933" y="6436925"/>
          <a:ext cx="794738" cy="794738"/>
        </p:xfrm>
        <a:graphic>
          <a:graphicData uri="http://schemas.openxmlformats.org/presentationml/2006/ole">
            <p:oleObj spid="_x0000_s195587" name="Sound Recorder Document" r:id="rId5" imgW="304520" imgH="304520" progId="Package">
              <p:embed/>
            </p:oleObj>
          </a:graphicData>
        </a:graphic>
      </p:graphicFrame>
      <p:graphicFrame>
        <p:nvGraphicFramePr>
          <p:cNvPr id="7172" name="Object 8">
            <a:hlinkClick r:id="" action="ppaction://ole?verb=0"/>
          </p:cNvPr>
          <p:cNvGraphicFramePr>
            <a:graphicFrameLocks noChangeAspect="1"/>
          </p:cNvGraphicFramePr>
          <p:nvPr/>
        </p:nvGraphicFramePr>
        <p:xfrm>
          <a:off x="2302934" y="7428090"/>
          <a:ext cx="828605" cy="828605"/>
        </p:xfrm>
        <a:graphic>
          <a:graphicData uri="http://schemas.openxmlformats.org/presentationml/2006/ole">
            <p:oleObj spid="_x0000_s195588" name="Sound Recorder Document" r:id="rId6" imgW="304520" imgH="304520" progId="Package">
              <p:embed/>
            </p:oleObj>
          </a:graphicData>
        </a:graphic>
      </p:graphicFrame>
      <p:graphicFrame>
        <p:nvGraphicFramePr>
          <p:cNvPr id="7173" name="Object 10">
            <a:hlinkClick r:id="" action="ppaction://ole?verb=0"/>
          </p:cNvPr>
          <p:cNvGraphicFramePr>
            <a:graphicFrameLocks noChangeAspect="1"/>
          </p:cNvGraphicFramePr>
          <p:nvPr/>
        </p:nvGraphicFramePr>
        <p:xfrm>
          <a:off x="2327769" y="8383129"/>
          <a:ext cx="794738" cy="794738"/>
        </p:xfrm>
        <a:graphic>
          <a:graphicData uri="http://schemas.openxmlformats.org/presentationml/2006/ole">
            <p:oleObj spid="_x0000_s195589" name="Sound Recorder Document" r:id="rId7" imgW="304520" imgH="304520" progId="Package">
              <p:embed/>
            </p:oleObj>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pPr eaLnBrk="1" hangingPunct="1"/>
            <a:r>
              <a:rPr lang="en-GB" smtClean="0"/>
              <a:t>Elevation</a:t>
            </a:r>
          </a:p>
        </p:txBody>
      </p:sp>
      <p:sp>
        <p:nvSpPr>
          <p:cNvPr id="8199" name="Rectangle 3"/>
          <p:cNvSpPr>
            <a:spLocks noGrp="1" noChangeArrowheads="1"/>
          </p:cNvSpPr>
          <p:nvPr>
            <p:ph type="body" idx="1"/>
          </p:nvPr>
        </p:nvSpPr>
        <p:spPr>
          <a:xfrm>
            <a:off x="0" y="1189851"/>
            <a:ext cx="13004800" cy="8563750"/>
          </a:xfrm>
        </p:spPr>
        <p:txBody>
          <a:bodyPr/>
          <a:lstStyle/>
          <a:p>
            <a:pPr eaLnBrk="1" hangingPunct="1"/>
            <a:r>
              <a:rPr lang="en-CA" sz="5100" dirty="0" smtClean="0"/>
              <a:t>90’ is straight up, –90’ is straight down</a:t>
            </a:r>
          </a:p>
          <a:p>
            <a:pPr lvl="1" eaLnBrk="1" hangingPunct="1"/>
            <a:r>
              <a:rPr lang="en-CA" sz="4600" dirty="0" smtClean="0"/>
              <a:t>Elevation 60’, azimuth 0’ </a:t>
            </a:r>
            <a:endParaRPr lang="en-US" sz="4600" dirty="0" smtClean="0"/>
          </a:p>
          <a:p>
            <a:pPr lvl="1" eaLnBrk="1" hangingPunct="1"/>
            <a:r>
              <a:rPr lang="en-CA" sz="4600" dirty="0" smtClean="0"/>
              <a:t>Elevation -60’ , azimuth 0’</a:t>
            </a:r>
            <a:r>
              <a:rPr lang="en-US" sz="4600" dirty="0" smtClean="0"/>
              <a:t> </a:t>
            </a:r>
          </a:p>
          <a:p>
            <a:pPr eaLnBrk="1" hangingPunct="1"/>
            <a:r>
              <a:rPr lang="en-CA" sz="5100" dirty="0" smtClean="0"/>
              <a:t>HRTF applies filtering even when both azimuth &amp; elevation angles =0</a:t>
            </a:r>
            <a:endParaRPr lang="en-US" sz="5100" dirty="0" smtClean="0"/>
          </a:p>
          <a:p>
            <a:pPr lvl="1" eaLnBrk="1" hangingPunct="1"/>
            <a:r>
              <a:rPr lang="en-CA" sz="4600" dirty="0" smtClean="0"/>
              <a:t>Unprocessed mono</a:t>
            </a:r>
            <a:endParaRPr lang="en-US" sz="4600" dirty="0" smtClean="0"/>
          </a:p>
          <a:p>
            <a:pPr lvl="1" eaLnBrk="1" hangingPunct="1"/>
            <a:r>
              <a:rPr lang="en-CA" sz="4600" dirty="0" smtClean="0"/>
              <a:t>Stereo, elevation 0’, azimuth 0’</a:t>
            </a:r>
          </a:p>
          <a:p>
            <a:pPr eaLnBrk="1" hangingPunct="1"/>
            <a:r>
              <a:rPr lang="en-CA" dirty="0" smtClean="0"/>
              <a:t>elevation harder to notice than azimuth cues</a:t>
            </a:r>
          </a:p>
          <a:p>
            <a:pPr lvl="1" eaLnBrk="1" hangingPunct="1"/>
            <a:r>
              <a:rPr lang="en-CA" dirty="0" smtClean="0"/>
              <a:t>HRTF parameters often need to be fine-tuned to a particular user’s ears.</a:t>
            </a:r>
            <a:r>
              <a:rPr lang="en-US" dirty="0" smtClean="0"/>
              <a:t> </a:t>
            </a:r>
            <a:endParaRPr lang="en-GB" sz="4600" dirty="0" smtClean="0"/>
          </a:p>
        </p:txBody>
      </p:sp>
      <p:graphicFrame>
        <p:nvGraphicFramePr>
          <p:cNvPr id="8194" name="Object 4">
            <a:hlinkClick r:id="" action="ppaction://ole?verb=0"/>
          </p:cNvPr>
          <p:cNvGraphicFramePr>
            <a:graphicFrameLocks noChangeAspect="1"/>
          </p:cNvGraphicFramePr>
          <p:nvPr/>
        </p:nvGraphicFramePr>
        <p:xfrm>
          <a:off x="9424924" y="2431021"/>
          <a:ext cx="794738" cy="796996"/>
        </p:xfrm>
        <a:graphic>
          <a:graphicData uri="http://schemas.openxmlformats.org/presentationml/2006/ole">
            <p:oleObj spid="_x0000_s196610" name="Sound Recorder Document" r:id="rId4" imgW="304520" imgH="304520" progId="Package">
              <p:embed/>
            </p:oleObj>
          </a:graphicData>
        </a:graphic>
      </p:graphicFrame>
      <p:graphicFrame>
        <p:nvGraphicFramePr>
          <p:cNvPr id="8195" name="Object 5">
            <a:hlinkClick r:id="" action="ppaction://ole?verb=0"/>
          </p:cNvPr>
          <p:cNvGraphicFramePr>
            <a:graphicFrameLocks noChangeAspect="1"/>
          </p:cNvGraphicFramePr>
          <p:nvPr/>
        </p:nvGraphicFramePr>
        <p:xfrm>
          <a:off x="9442987" y="3352195"/>
          <a:ext cx="742808" cy="778934"/>
        </p:xfrm>
        <a:graphic>
          <a:graphicData uri="http://schemas.openxmlformats.org/presentationml/2006/ole">
            <p:oleObj spid="_x0000_s196611" name="Sound Recorder Document" r:id="rId5" imgW="290407" imgH="304485" progId="Package">
              <p:embed/>
            </p:oleObj>
          </a:graphicData>
        </a:graphic>
      </p:graphicFrame>
      <p:graphicFrame>
        <p:nvGraphicFramePr>
          <p:cNvPr id="8196" name="Object 6">
            <a:hlinkClick r:id="" action="ppaction://ole?verb=0"/>
          </p:cNvPr>
          <p:cNvGraphicFramePr>
            <a:graphicFrameLocks noChangeAspect="1"/>
          </p:cNvGraphicFramePr>
          <p:nvPr/>
        </p:nvGraphicFramePr>
        <p:xfrm>
          <a:off x="9481189" y="5810916"/>
          <a:ext cx="837635" cy="878275"/>
        </p:xfrm>
        <a:graphic>
          <a:graphicData uri="http://schemas.openxmlformats.org/presentationml/2006/ole">
            <p:oleObj spid="_x0000_s196612" name="Sound Recorder Document" r:id="rId6" imgW="290407" imgH="304485" progId="Package">
              <p:embed/>
            </p:oleObj>
          </a:graphicData>
        </a:graphic>
      </p:graphicFrame>
      <p:graphicFrame>
        <p:nvGraphicFramePr>
          <p:cNvPr id="8197" name="Object 7">
            <a:hlinkClick r:id="" action="ppaction://ole?verb=0"/>
          </p:cNvPr>
          <p:cNvGraphicFramePr>
            <a:graphicFrameLocks noChangeAspect="1"/>
          </p:cNvGraphicFramePr>
          <p:nvPr/>
        </p:nvGraphicFramePr>
        <p:xfrm>
          <a:off x="9526736" y="6821016"/>
          <a:ext cx="839893" cy="880533"/>
        </p:xfrm>
        <a:graphic>
          <a:graphicData uri="http://schemas.openxmlformats.org/presentationml/2006/ole">
            <p:oleObj spid="_x0000_s196613" name="Sound Recorder Document" r:id="rId7" imgW="290407" imgH="304485" progId="Package">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GB" smtClean="0"/>
              <a:t>Sweeping</a:t>
            </a:r>
          </a:p>
        </p:txBody>
      </p:sp>
      <p:sp>
        <p:nvSpPr>
          <p:cNvPr id="9221" name="Rectangle 3"/>
          <p:cNvSpPr>
            <a:spLocks noGrp="1" noChangeArrowheads="1"/>
          </p:cNvSpPr>
          <p:nvPr>
            <p:ph type="body" idx="1"/>
          </p:nvPr>
        </p:nvSpPr>
        <p:spPr>
          <a:xfrm>
            <a:off x="0" y="1088250"/>
            <a:ext cx="13004800" cy="8665351"/>
          </a:xfrm>
        </p:spPr>
        <p:txBody>
          <a:bodyPr/>
          <a:lstStyle/>
          <a:p>
            <a:pPr eaLnBrk="1" hangingPunct="1"/>
            <a:r>
              <a:rPr lang="en-CA" smtClean="0"/>
              <a:t>illusion of moving, rotating sound source about listener’s head</a:t>
            </a:r>
          </a:p>
          <a:p>
            <a:pPr eaLnBrk="1" hangingPunct="1"/>
            <a:r>
              <a:rPr lang="en-CA" smtClean="0"/>
              <a:t>perform HRTF processing on small segment</a:t>
            </a:r>
          </a:p>
          <a:p>
            <a:pPr eaLnBrk="1" hangingPunct="1"/>
            <a:r>
              <a:rPr lang="en-CA" smtClean="0"/>
              <a:t>overlap-add with another segment at slightly different azimuth or elevation angle</a:t>
            </a:r>
          </a:p>
          <a:p>
            <a:pPr lvl="1" eaLnBrk="1" hangingPunct="1"/>
            <a:r>
              <a:rPr lang="en-CA" smtClean="0"/>
              <a:t>does not perform processing on input </a:t>
            </a:r>
          </a:p>
          <a:p>
            <a:pPr lvl="1" eaLnBrk="1" hangingPunct="1"/>
            <a:r>
              <a:rPr lang="en-CA" smtClean="0"/>
              <a:t>attempts to smooth different output chunks</a:t>
            </a:r>
          </a:p>
          <a:p>
            <a:pPr lvl="1" eaLnBrk="1" hangingPunct="1"/>
            <a:endParaRPr lang="en-CA" smtClean="0"/>
          </a:p>
          <a:p>
            <a:pPr lvl="1" eaLnBrk="1" hangingPunct="1">
              <a:buClr>
                <a:srgbClr val="CC0000"/>
              </a:buClr>
              <a:buFont typeface="Wingdings" pitchFamily="2" charset="2"/>
              <a:buChar char="v"/>
            </a:pPr>
            <a:r>
              <a:rPr lang="en-CA" smtClean="0"/>
              <a:t>360’ clockwise rotation, beginning behind user </a:t>
            </a:r>
          </a:p>
          <a:p>
            <a:pPr lvl="1" eaLnBrk="1" hangingPunct="1">
              <a:buClr>
                <a:srgbClr val="CC0000"/>
              </a:buClr>
              <a:buFont typeface="Wingdings" pitchFamily="2" charset="2"/>
              <a:buChar char="v"/>
            </a:pPr>
            <a:endParaRPr lang="en-US" smtClean="0"/>
          </a:p>
          <a:p>
            <a:pPr lvl="1" eaLnBrk="1" hangingPunct="1">
              <a:buClr>
                <a:srgbClr val="CC0000"/>
              </a:buClr>
              <a:buFont typeface="Wingdings" pitchFamily="2" charset="2"/>
              <a:buChar char="v"/>
            </a:pPr>
            <a:r>
              <a:rPr lang="en-CA" smtClean="0"/>
              <a:t>azimuth–10’ to 10’, elevation–60’ to 60</a:t>
            </a:r>
            <a:r>
              <a:rPr lang="en-US" smtClean="0"/>
              <a:t> </a:t>
            </a:r>
          </a:p>
        </p:txBody>
      </p:sp>
      <p:graphicFrame>
        <p:nvGraphicFramePr>
          <p:cNvPr id="9218" name="Object 6">
            <a:hlinkClick r:id="" action="ppaction://ole?verb=0"/>
          </p:cNvPr>
          <p:cNvGraphicFramePr>
            <a:graphicFrameLocks noChangeAspect="1"/>
          </p:cNvGraphicFramePr>
          <p:nvPr/>
        </p:nvGraphicFramePr>
        <p:xfrm>
          <a:off x="0" y="7028463"/>
          <a:ext cx="787965" cy="826347"/>
        </p:xfrm>
        <a:graphic>
          <a:graphicData uri="http://schemas.openxmlformats.org/presentationml/2006/ole">
            <p:oleObj spid="_x0000_s197634" name="Sound Recorder Document" r:id="rId4" imgW="290407" imgH="304485" progId="Package">
              <p:embed/>
            </p:oleObj>
          </a:graphicData>
        </a:graphic>
      </p:graphicFrame>
      <p:graphicFrame>
        <p:nvGraphicFramePr>
          <p:cNvPr id="9219" name="Object 7">
            <a:hlinkClick r:id="" action="ppaction://ole?verb=0"/>
          </p:cNvPr>
          <p:cNvGraphicFramePr>
            <a:graphicFrameLocks noChangeAspect="1"/>
          </p:cNvGraphicFramePr>
          <p:nvPr/>
        </p:nvGraphicFramePr>
        <p:xfrm>
          <a:off x="0" y="8462151"/>
          <a:ext cx="851183" cy="894080"/>
        </p:xfrm>
        <a:graphic>
          <a:graphicData uri="http://schemas.openxmlformats.org/presentationml/2006/ole">
            <p:oleObj spid="_x0000_s197635" name="Sound Recorder Document" r:id="rId5" imgW="290407" imgH="304485" progId="Package">
              <p:embed/>
            </p:oleObj>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r>
              <a:rPr lang="en-US" smtClean="0"/>
              <a:t>Code</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1"/>
          <p:cNvSpPr>
            <a:spLocks noChangeShapeType="1"/>
          </p:cNvSpPr>
          <p:nvPr/>
        </p:nvSpPr>
        <p:spPr bwMode="auto">
          <a:xfrm>
            <a:off x="0" y="1087438"/>
            <a:ext cx="13004800" cy="1587"/>
          </a:xfrm>
          <a:prstGeom prst="line">
            <a:avLst/>
          </a:prstGeom>
          <a:noFill/>
          <a:ln w="57150">
            <a:solidFill>
              <a:srgbClr val="FF0000"/>
            </a:solidFill>
            <a:round/>
            <a:headEnd/>
            <a:tailEnd/>
          </a:ln>
        </p:spPr>
        <p:txBody>
          <a:bodyPr lIns="0" tIns="0" rIns="0" bIns="0"/>
          <a:lstStyle/>
          <a:p>
            <a:endParaRPr lang="en-US"/>
          </a:p>
        </p:txBody>
      </p:sp>
      <p:sp>
        <p:nvSpPr>
          <p:cNvPr id="33795" name="Rectangle 2"/>
          <p:cNvSpPr>
            <a:spLocks noGrp="1" noChangeArrowheads="1"/>
          </p:cNvSpPr>
          <p:nvPr>
            <p:ph type="title"/>
          </p:nvPr>
        </p:nvSpPr>
        <p:spPr/>
        <p:txBody>
          <a:bodyPr rIns="166398"/>
          <a:lstStyle/>
          <a:p>
            <a:pPr marL="57150" eaLnBrk="1" hangingPunct="1"/>
            <a:r>
              <a:rPr lang="en-US" smtClean="0"/>
              <a:t>Rotation matrix</a:t>
            </a:r>
          </a:p>
        </p:txBody>
      </p:sp>
      <p:sp>
        <p:nvSpPr>
          <p:cNvPr id="33796" name="Rectangle 3"/>
          <p:cNvSpPr>
            <a:spLocks noGrp="1" noChangeArrowheads="1"/>
          </p:cNvSpPr>
          <p:nvPr>
            <p:ph type="body" idx="1"/>
          </p:nvPr>
        </p:nvSpPr>
        <p:spPr>
          <a:xfrm>
            <a:off x="0" y="1189038"/>
            <a:ext cx="13004800" cy="8564562"/>
          </a:xfrm>
        </p:spPr>
        <p:txBody>
          <a:bodyPr rIns="166398"/>
          <a:lstStyle/>
          <a:p>
            <a:pPr marL="544513" indent="-487363" eaLnBrk="1" hangingPunct="1">
              <a:lnSpc>
                <a:spcPct val="80000"/>
              </a:lnSpc>
              <a:buNone/>
            </a:pPr>
            <a:r>
              <a:rPr lang="en-US" sz="2800" dirty="0" err="1" smtClean="0">
                <a:latin typeface="Courier New" pitchFamily="49" charset="0"/>
                <a:cs typeface="Courier New" pitchFamily="49" charset="0"/>
                <a:sym typeface="Courier New" pitchFamily="49" charset="0"/>
              </a:rPr>
              <a:t>initial_angle</a:t>
            </a:r>
            <a:r>
              <a:rPr lang="en-US" sz="2800" dirty="0" smtClean="0">
                <a:latin typeface="Courier New" pitchFamily="49" charset="0"/>
                <a:cs typeface="Courier New" pitchFamily="49" charset="0"/>
                <a:sym typeface="Courier New" pitchFamily="49" charset="0"/>
              </a:rPr>
              <a:t> = -40; %in degrees</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err="1" smtClean="0">
                <a:latin typeface="Courier New" pitchFamily="49" charset="0"/>
                <a:cs typeface="Courier New" pitchFamily="49" charset="0"/>
                <a:sym typeface="Courier New" pitchFamily="49" charset="0"/>
              </a:rPr>
              <a:t>final_angle</a:t>
            </a:r>
            <a:r>
              <a:rPr lang="en-US" sz="2800" dirty="0" smtClean="0">
                <a:latin typeface="Courier New" pitchFamily="49" charset="0"/>
                <a:cs typeface="Courier New" pitchFamily="49" charset="0"/>
                <a:sym typeface="Courier New" pitchFamily="49" charset="0"/>
              </a:rPr>
              <a:t> = 40;    %in degrees</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segments = 32;</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err="1" smtClean="0">
                <a:latin typeface="Courier New" pitchFamily="49" charset="0"/>
                <a:cs typeface="Courier New" pitchFamily="49" charset="0"/>
                <a:sym typeface="Courier New" pitchFamily="49" charset="0"/>
              </a:rPr>
              <a:t>angle_increment</a:t>
            </a:r>
            <a:r>
              <a:rPr lang="en-US" sz="2800" dirty="0" smtClean="0">
                <a:latin typeface="Courier New" pitchFamily="49" charset="0"/>
                <a:cs typeface="Courier New" pitchFamily="49" charset="0"/>
                <a:sym typeface="Courier New" pitchFamily="49" charset="0"/>
              </a:rPr>
              <a:t> = (</a:t>
            </a:r>
            <a:r>
              <a:rPr lang="en-US" sz="2800" dirty="0" err="1" smtClean="0">
                <a:latin typeface="Courier New" pitchFamily="49" charset="0"/>
                <a:cs typeface="Courier New" pitchFamily="49" charset="0"/>
                <a:sym typeface="Courier New" pitchFamily="49" charset="0"/>
              </a:rPr>
              <a:t>initial_angle</a:t>
            </a:r>
            <a:r>
              <a:rPr lang="en-US" sz="2800" dirty="0" smtClean="0">
                <a:latin typeface="Courier New" pitchFamily="49" charset="0"/>
                <a:cs typeface="Courier New" pitchFamily="49" charset="0"/>
                <a:sym typeface="Courier New" pitchFamily="49" charset="0"/>
              </a:rPr>
              <a:t> - </a:t>
            </a:r>
            <a:r>
              <a:rPr lang="en-US" sz="2800" dirty="0" err="1" smtClean="0">
                <a:latin typeface="Courier New" pitchFamily="49" charset="0"/>
                <a:cs typeface="Courier New" pitchFamily="49" charset="0"/>
                <a:sym typeface="Courier New" pitchFamily="49" charset="0"/>
              </a:rPr>
              <a:t>final_angle</a:t>
            </a:r>
            <a:r>
              <a:rPr lang="en-US" sz="2800" dirty="0" smtClean="0">
                <a:latin typeface="Courier New" pitchFamily="49" charset="0"/>
                <a:cs typeface="Courier New" pitchFamily="49" charset="0"/>
                <a:sym typeface="Courier New" pitchFamily="49" charset="0"/>
              </a:rPr>
              <a:t>)/segments * pi / 180;</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                % in radians</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err="1" smtClean="0">
                <a:latin typeface="Courier New" pitchFamily="49" charset="0"/>
                <a:cs typeface="Courier New" pitchFamily="49" charset="0"/>
                <a:sym typeface="Courier New" pitchFamily="49" charset="0"/>
              </a:rPr>
              <a:t>lenseg</a:t>
            </a:r>
            <a:r>
              <a:rPr lang="en-US" sz="2800" dirty="0" smtClean="0">
                <a:latin typeface="Courier New" pitchFamily="49" charset="0"/>
                <a:cs typeface="Courier New" pitchFamily="49" charset="0"/>
                <a:sym typeface="Courier New" pitchFamily="49" charset="0"/>
              </a:rPr>
              <a:t> = floor(length(</a:t>
            </a:r>
            <a:r>
              <a:rPr lang="en-US" sz="2800" dirty="0" err="1" smtClean="0">
                <a:latin typeface="Courier New" pitchFamily="49" charset="0"/>
                <a:cs typeface="Courier New" pitchFamily="49" charset="0"/>
                <a:sym typeface="Courier New" pitchFamily="49" charset="0"/>
              </a:rPr>
              <a:t>monosound</a:t>
            </a:r>
            <a:r>
              <a:rPr lang="en-US" sz="2800" dirty="0" smtClean="0">
                <a:latin typeface="Courier New" pitchFamily="49" charset="0"/>
                <a:cs typeface="Courier New" pitchFamily="49" charset="0"/>
                <a:sym typeface="Courier New" pitchFamily="49" charset="0"/>
              </a:rPr>
              <a:t>)/segments) - 1;</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pointer = 1;</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angle = </a:t>
            </a:r>
            <a:r>
              <a:rPr lang="en-US" sz="2800" dirty="0" err="1" smtClean="0">
                <a:latin typeface="Courier New" pitchFamily="49" charset="0"/>
                <a:cs typeface="Courier New" pitchFamily="49" charset="0"/>
                <a:sym typeface="Courier New" pitchFamily="49" charset="0"/>
              </a:rPr>
              <a:t>initial_angle</a:t>
            </a:r>
            <a:r>
              <a:rPr lang="en-US" sz="2800" dirty="0" smtClean="0">
                <a:latin typeface="Courier New" pitchFamily="49" charset="0"/>
                <a:cs typeface="Courier New" pitchFamily="49" charset="0"/>
                <a:sym typeface="Courier New" pitchFamily="49" charset="0"/>
              </a:rPr>
              <a:t> * pi / 180; %in radians</a:t>
            </a:r>
            <a:endParaRPr lang="en-US" sz="2800" dirty="0" smtClean="0">
              <a:latin typeface="Courier New" pitchFamily="49" charset="0"/>
              <a:sym typeface="Courier New" pitchFamily="49" charset="0"/>
            </a:endParaRPr>
          </a:p>
          <a:p>
            <a:pPr marL="544513" indent="-487363" eaLnBrk="1" hangingPunct="1">
              <a:lnSpc>
                <a:spcPct val="80000"/>
              </a:lnSpc>
              <a:buNone/>
            </a:pP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for </a:t>
            </a:r>
            <a:r>
              <a:rPr lang="en-US" sz="2800" dirty="0" err="1" smtClean="0">
                <a:latin typeface="Courier New" pitchFamily="49" charset="0"/>
                <a:cs typeface="Courier New" pitchFamily="49" charset="0"/>
                <a:sym typeface="Courier New" pitchFamily="49" charset="0"/>
              </a:rPr>
              <a:t>i</a:t>
            </a:r>
            <a:r>
              <a:rPr lang="en-US" sz="2800" dirty="0" smtClean="0">
                <a:latin typeface="Courier New" pitchFamily="49" charset="0"/>
                <a:cs typeface="Courier New" pitchFamily="49" charset="0"/>
                <a:sym typeface="Courier New" pitchFamily="49" charset="0"/>
              </a:rPr>
              <a:t>=1:segments</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 A =[</a:t>
            </a:r>
            <a:r>
              <a:rPr lang="en-US" sz="2800" dirty="0" err="1" smtClean="0">
                <a:latin typeface="Courier New" pitchFamily="49" charset="0"/>
                <a:cs typeface="Courier New" pitchFamily="49" charset="0"/>
                <a:sym typeface="Courier New" pitchFamily="49" charset="0"/>
              </a:rPr>
              <a:t>cos</a:t>
            </a:r>
            <a:r>
              <a:rPr lang="en-US" sz="2800" dirty="0" smtClean="0">
                <a:latin typeface="Courier New" pitchFamily="49" charset="0"/>
                <a:cs typeface="Courier New" pitchFamily="49" charset="0"/>
                <a:sym typeface="Courier New" pitchFamily="49" charset="0"/>
              </a:rPr>
              <a:t>(angle), sin(angle); -sin(angle), </a:t>
            </a:r>
            <a:r>
              <a:rPr lang="en-US" sz="2800" dirty="0" err="1" smtClean="0">
                <a:latin typeface="Courier New" pitchFamily="49" charset="0"/>
                <a:cs typeface="Courier New" pitchFamily="49" charset="0"/>
                <a:sym typeface="Courier New" pitchFamily="49" charset="0"/>
              </a:rPr>
              <a:t>cos</a:t>
            </a:r>
            <a:r>
              <a:rPr lang="en-US" sz="2800" dirty="0" smtClean="0">
                <a:latin typeface="Courier New" pitchFamily="49" charset="0"/>
                <a:cs typeface="Courier New" pitchFamily="49" charset="0"/>
                <a:sym typeface="Courier New" pitchFamily="49" charset="0"/>
              </a:rPr>
              <a:t>(angle)];</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 x = [</a:t>
            </a:r>
            <a:r>
              <a:rPr lang="en-US" sz="2800" dirty="0" err="1" smtClean="0">
                <a:latin typeface="Courier New" pitchFamily="49" charset="0"/>
                <a:cs typeface="Courier New" pitchFamily="49" charset="0"/>
                <a:sym typeface="Courier New" pitchFamily="49" charset="0"/>
              </a:rPr>
              <a:t>monosound</a:t>
            </a:r>
            <a:r>
              <a:rPr lang="en-US" sz="2800" dirty="0" smtClean="0">
                <a:latin typeface="Courier New" pitchFamily="49" charset="0"/>
                <a:cs typeface="Courier New" pitchFamily="49" charset="0"/>
                <a:sym typeface="Courier New" pitchFamily="49" charset="0"/>
              </a:rPr>
              <a:t>(</a:t>
            </a:r>
            <a:r>
              <a:rPr lang="en-US" sz="2800" dirty="0" err="1" smtClean="0">
                <a:latin typeface="Courier New" pitchFamily="49" charset="0"/>
                <a:cs typeface="Courier New" pitchFamily="49" charset="0"/>
                <a:sym typeface="Courier New" pitchFamily="49" charset="0"/>
              </a:rPr>
              <a:t>pointer:pointer+lenseg</a:t>
            </a:r>
            <a:r>
              <a:rPr lang="en-US" sz="2800" dirty="0" smtClean="0">
                <a:latin typeface="Courier New" pitchFamily="49" charset="0"/>
                <a:cs typeface="Courier New" pitchFamily="49" charset="0"/>
                <a:sym typeface="Courier New" pitchFamily="49" charset="0"/>
              </a:rPr>
              <a:t>); </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      </a:t>
            </a:r>
            <a:r>
              <a:rPr lang="en-US" sz="2800" dirty="0" err="1" smtClean="0">
                <a:latin typeface="Courier New" pitchFamily="49" charset="0"/>
                <a:cs typeface="Courier New" pitchFamily="49" charset="0"/>
                <a:sym typeface="Courier New" pitchFamily="49" charset="0"/>
              </a:rPr>
              <a:t>monosound</a:t>
            </a:r>
            <a:r>
              <a:rPr lang="en-US" sz="2800" dirty="0" smtClean="0">
                <a:latin typeface="Courier New" pitchFamily="49" charset="0"/>
                <a:cs typeface="Courier New" pitchFamily="49" charset="0"/>
                <a:sym typeface="Courier New" pitchFamily="49" charset="0"/>
              </a:rPr>
              <a:t>(</a:t>
            </a:r>
            <a:r>
              <a:rPr lang="en-US" sz="2800" dirty="0" err="1" smtClean="0">
                <a:latin typeface="Courier New" pitchFamily="49" charset="0"/>
                <a:cs typeface="Courier New" pitchFamily="49" charset="0"/>
                <a:sym typeface="Courier New" pitchFamily="49" charset="0"/>
              </a:rPr>
              <a:t>pointer:pointer+lenseg</a:t>
            </a:r>
            <a:r>
              <a:rPr lang="en-US" sz="2800" dirty="0" smtClean="0">
                <a:latin typeface="Courier New" pitchFamily="49" charset="0"/>
                <a:cs typeface="Courier New" pitchFamily="49" charset="0"/>
                <a:sym typeface="Courier New" pitchFamily="49" charset="0"/>
              </a:rPr>
              <a:t>)];</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 y = [y, A * x];</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 angle = angle + </a:t>
            </a:r>
            <a:r>
              <a:rPr lang="en-US" sz="2800" dirty="0" err="1" smtClean="0">
                <a:latin typeface="Courier New" pitchFamily="49" charset="0"/>
                <a:cs typeface="Courier New" pitchFamily="49" charset="0"/>
                <a:sym typeface="Courier New" pitchFamily="49" charset="0"/>
              </a:rPr>
              <a:t>angle_increment</a:t>
            </a:r>
            <a:r>
              <a:rPr lang="en-US" sz="2800" dirty="0" smtClean="0">
                <a:latin typeface="Courier New" pitchFamily="49" charset="0"/>
                <a:cs typeface="Courier New" pitchFamily="49" charset="0"/>
                <a:sym typeface="Courier New" pitchFamily="49" charset="0"/>
              </a:rPr>
              <a:t>; pointer = pointer + </a:t>
            </a:r>
            <a:r>
              <a:rPr lang="en-US" sz="2800" dirty="0" err="1" smtClean="0">
                <a:latin typeface="Courier New" pitchFamily="49" charset="0"/>
                <a:cs typeface="Courier New" pitchFamily="49" charset="0"/>
                <a:sym typeface="Courier New" pitchFamily="49" charset="0"/>
              </a:rPr>
              <a:t>lenseg</a:t>
            </a:r>
            <a:r>
              <a:rPr lang="en-US" sz="2800" dirty="0" smtClean="0">
                <a:latin typeface="Courier New" pitchFamily="49" charset="0"/>
                <a:cs typeface="Courier New" pitchFamily="49" charset="0"/>
                <a:sym typeface="Courier New" pitchFamily="49" charset="0"/>
              </a:rPr>
              <a:t>;</a:t>
            </a:r>
            <a:endParaRPr lang="en-US" sz="2800" dirty="0" smtClean="0">
              <a:latin typeface="Courier New" pitchFamily="49" charset="0"/>
              <a:sym typeface="Courier New" pitchFamily="49" charset="0"/>
            </a:endParaRPr>
          </a:p>
          <a:p>
            <a:pPr marL="544513" indent="-487363" eaLnBrk="1" hangingPunct="1">
              <a:lnSpc>
                <a:spcPct val="80000"/>
              </a:lnSpc>
              <a:buNone/>
            </a:pPr>
            <a:r>
              <a:rPr lang="en-US" sz="2800" dirty="0" smtClean="0">
                <a:latin typeface="Courier New" pitchFamily="49" charset="0"/>
                <a:cs typeface="Courier New" pitchFamily="49" charset="0"/>
                <a:sym typeface="Courier New" pitchFamily="49" charset="0"/>
              </a:rPr>
              <a:t>end;</a:t>
            </a:r>
            <a:endParaRPr lang="en-US" sz="2800" dirty="0" smtClean="0">
              <a:latin typeface="Courier New" pitchFamily="49" charset="0"/>
              <a:sym typeface="Courier New" pitchFamily="49"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1"/>
          <p:cNvSpPr>
            <a:spLocks noChangeShapeType="1"/>
          </p:cNvSpPr>
          <p:nvPr/>
        </p:nvSpPr>
        <p:spPr bwMode="auto">
          <a:xfrm>
            <a:off x="0" y="1087438"/>
            <a:ext cx="13004800" cy="1587"/>
          </a:xfrm>
          <a:prstGeom prst="line">
            <a:avLst/>
          </a:prstGeom>
          <a:noFill/>
          <a:ln w="57150">
            <a:solidFill>
              <a:srgbClr val="FF0000"/>
            </a:solidFill>
            <a:round/>
            <a:headEnd/>
            <a:tailEnd/>
          </a:ln>
        </p:spPr>
        <p:txBody>
          <a:bodyPr lIns="0" tIns="0" rIns="0" bIns="0"/>
          <a:lstStyle/>
          <a:p>
            <a:endParaRPr lang="en-US"/>
          </a:p>
        </p:txBody>
      </p:sp>
      <p:sp>
        <p:nvSpPr>
          <p:cNvPr id="34819" name="Rectangle 2"/>
          <p:cNvSpPr>
            <a:spLocks noGrp="1" noChangeArrowheads="1"/>
          </p:cNvSpPr>
          <p:nvPr>
            <p:ph type="title"/>
          </p:nvPr>
        </p:nvSpPr>
        <p:spPr/>
        <p:txBody>
          <a:bodyPr rIns="166398"/>
          <a:lstStyle/>
          <a:p>
            <a:pPr marL="57150" eaLnBrk="1" hangingPunct="1"/>
            <a:r>
              <a:rPr lang="en-US" sz="4400" smtClean="0"/>
              <a:t>changing delay of signal over time</a:t>
            </a:r>
          </a:p>
        </p:txBody>
      </p:sp>
      <p:sp>
        <p:nvSpPr>
          <p:cNvPr id="34820" name="Rectangle 3"/>
          <p:cNvSpPr>
            <a:spLocks noGrp="1" noChangeArrowheads="1"/>
          </p:cNvSpPr>
          <p:nvPr>
            <p:ph type="body" idx="1"/>
          </p:nvPr>
        </p:nvSpPr>
        <p:spPr>
          <a:xfrm>
            <a:off x="665163" y="1132384"/>
            <a:ext cx="12339637" cy="8258175"/>
          </a:xfrm>
        </p:spPr>
        <p:txBody>
          <a:bodyPr rIns="166398"/>
          <a:lstStyle/>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Ts = 1/</a:t>
            </a:r>
            <a:r>
              <a:rPr lang="en-US" sz="3000" dirty="0" err="1" smtClean="0">
                <a:latin typeface="Courier New" pitchFamily="49" charset="0"/>
                <a:cs typeface="Courier New" pitchFamily="49" charset="0"/>
                <a:sym typeface="Courier New" pitchFamily="49" charset="0"/>
              </a:rPr>
              <a:t>fs</a:t>
            </a:r>
            <a:r>
              <a:rPr lang="en-US" sz="3000" dirty="0" smtClean="0">
                <a:latin typeface="Courier New" pitchFamily="49" charset="0"/>
                <a:cs typeface="Courier New" pitchFamily="49" charset="0"/>
                <a:sym typeface="Courier New" pitchFamily="49" charset="0"/>
              </a:rPr>
              <a:t>;</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%shift left to right</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delay = .001;   % in seconds</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shift = round(delay/Ts); %shift time in samples</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%right channel starts delayed by 1ms</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L = [zeros(shift*2+length(x),1)];</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R = [zeros(shift,1);</a:t>
            </a:r>
            <a:r>
              <a:rPr lang="en-US" sz="3000" dirty="0" err="1" smtClean="0">
                <a:latin typeface="Courier New" pitchFamily="49" charset="0"/>
                <a:cs typeface="Courier New" pitchFamily="49" charset="0"/>
                <a:sym typeface="Courier New" pitchFamily="49" charset="0"/>
              </a:rPr>
              <a:t>x;zeros</a:t>
            </a:r>
            <a:r>
              <a:rPr lang="en-US" sz="3000" dirty="0" smtClean="0">
                <a:latin typeface="Courier New" pitchFamily="49" charset="0"/>
                <a:cs typeface="Courier New" pitchFamily="49" charset="0"/>
                <a:sym typeface="Courier New" pitchFamily="49" charset="0"/>
              </a:rPr>
              <a:t>(shift,1)];</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N = length(L);</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err="1" smtClean="0">
                <a:latin typeface="Courier New" pitchFamily="49" charset="0"/>
                <a:cs typeface="Courier New" pitchFamily="49" charset="0"/>
                <a:sym typeface="Courier New" pitchFamily="49" charset="0"/>
              </a:rPr>
              <a:t>samples_per_shift</a:t>
            </a:r>
            <a:r>
              <a:rPr lang="en-US" sz="3000" dirty="0" smtClean="0">
                <a:latin typeface="Courier New" pitchFamily="49" charset="0"/>
                <a:cs typeface="Courier New" pitchFamily="49" charset="0"/>
                <a:sym typeface="Courier New" pitchFamily="49" charset="0"/>
              </a:rPr>
              <a:t> = round(N/(shift*2));</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err="1" smtClean="0">
                <a:latin typeface="Courier New" pitchFamily="49" charset="0"/>
                <a:cs typeface="Courier New" pitchFamily="49" charset="0"/>
                <a:sym typeface="Courier New" pitchFamily="49" charset="0"/>
              </a:rPr>
              <a:t>x_index</a:t>
            </a:r>
            <a:r>
              <a:rPr lang="en-US" sz="3000" dirty="0" smtClean="0">
                <a:latin typeface="Courier New" pitchFamily="49" charset="0"/>
                <a:cs typeface="Courier New" pitchFamily="49" charset="0"/>
                <a:sym typeface="Courier New" pitchFamily="49" charset="0"/>
              </a:rPr>
              <a:t> = 1;</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%insert extra samples at fixed intervals</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for(</a:t>
            </a:r>
            <a:r>
              <a:rPr lang="en-US" sz="3000" dirty="0" err="1" smtClean="0">
                <a:latin typeface="Courier New" pitchFamily="49" charset="0"/>
                <a:cs typeface="Courier New" pitchFamily="49" charset="0"/>
                <a:sym typeface="Courier New" pitchFamily="49" charset="0"/>
              </a:rPr>
              <a:t>i</a:t>
            </a:r>
            <a:r>
              <a:rPr lang="en-US" sz="3000" dirty="0" smtClean="0">
                <a:latin typeface="Courier New" pitchFamily="49" charset="0"/>
                <a:cs typeface="Courier New" pitchFamily="49" charset="0"/>
                <a:sym typeface="Courier New" pitchFamily="49" charset="0"/>
              </a:rPr>
              <a:t>=1:N)</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    L(</a:t>
            </a:r>
            <a:r>
              <a:rPr lang="en-US" sz="3000" dirty="0" err="1" smtClean="0">
                <a:latin typeface="Courier New" pitchFamily="49" charset="0"/>
                <a:cs typeface="Courier New" pitchFamily="49" charset="0"/>
                <a:sym typeface="Courier New" pitchFamily="49" charset="0"/>
              </a:rPr>
              <a:t>i</a:t>
            </a:r>
            <a:r>
              <a:rPr lang="en-US" sz="3000" dirty="0" smtClean="0">
                <a:latin typeface="Courier New" pitchFamily="49" charset="0"/>
                <a:cs typeface="Courier New" pitchFamily="49" charset="0"/>
                <a:sym typeface="Courier New" pitchFamily="49" charset="0"/>
              </a:rPr>
              <a:t>) = x(</a:t>
            </a:r>
            <a:r>
              <a:rPr lang="en-US" sz="3000" dirty="0" err="1" smtClean="0">
                <a:latin typeface="Courier New" pitchFamily="49" charset="0"/>
                <a:cs typeface="Courier New" pitchFamily="49" charset="0"/>
                <a:sym typeface="Courier New" pitchFamily="49" charset="0"/>
              </a:rPr>
              <a:t>x_index</a:t>
            </a:r>
            <a:r>
              <a:rPr lang="en-US" sz="3000" dirty="0" smtClean="0">
                <a:latin typeface="Courier New" pitchFamily="49" charset="0"/>
                <a:cs typeface="Courier New" pitchFamily="49" charset="0"/>
                <a:sym typeface="Courier New" pitchFamily="49" charset="0"/>
              </a:rPr>
              <a:t>);</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    if(mod(</a:t>
            </a:r>
            <a:r>
              <a:rPr lang="en-US" sz="3000" dirty="0" err="1" smtClean="0">
                <a:latin typeface="Courier New" pitchFamily="49" charset="0"/>
                <a:cs typeface="Courier New" pitchFamily="49" charset="0"/>
                <a:sym typeface="Courier New" pitchFamily="49" charset="0"/>
              </a:rPr>
              <a:t>i,samples_per_shift</a:t>
            </a:r>
            <a:r>
              <a:rPr lang="en-US" sz="3000" dirty="0" smtClean="0">
                <a:latin typeface="Courier New" pitchFamily="49" charset="0"/>
                <a:cs typeface="Courier New" pitchFamily="49" charset="0"/>
                <a:sym typeface="Courier New" pitchFamily="49" charset="0"/>
              </a:rPr>
              <a:t>) ~= 0)</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        </a:t>
            </a:r>
            <a:r>
              <a:rPr lang="en-US" sz="3000" dirty="0" err="1" smtClean="0">
                <a:latin typeface="Courier New" pitchFamily="49" charset="0"/>
                <a:cs typeface="Courier New" pitchFamily="49" charset="0"/>
                <a:sym typeface="Courier New" pitchFamily="49" charset="0"/>
              </a:rPr>
              <a:t>x_index</a:t>
            </a:r>
            <a:r>
              <a:rPr lang="en-US" sz="3000" dirty="0" smtClean="0">
                <a:latin typeface="Courier New" pitchFamily="49" charset="0"/>
                <a:cs typeface="Courier New" pitchFamily="49" charset="0"/>
                <a:sym typeface="Courier New" pitchFamily="49" charset="0"/>
              </a:rPr>
              <a:t> = </a:t>
            </a:r>
            <a:r>
              <a:rPr lang="en-US" sz="3000" dirty="0" err="1" smtClean="0">
                <a:latin typeface="Courier New" pitchFamily="49" charset="0"/>
                <a:cs typeface="Courier New" pitchFamily="49" charset="0"/>
                <a:sym typeface="Courier New" pitchFamily="49" charset="0"/>
              </a:rPr>
              <a:t>x_index</a:t>
            </a:r>
            <a:r>
              <a:rPr lang="en-US" sz="3000" dirty="0" smtClean="0">
                <a:latin typeface="Courier New" pitchFamily="49" charset="0"/>
                <a:cs typeface="Courier New" pitchFamily="49" charset="0"/>
                <a:sym typeface="Courier New" pitchFamily="49" charset="0"/>
              </a:rPr>
              <a:t> + 1;</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    end</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end</a:t>
            </a:r>
            <a:endParaRPr lang="en-US" sz="3000" dirty="0" smtClean="0">
              <a:latin typeface="Courier New" pitchFamily="49" charset="0"/>
              <a:sym typeface="Courier New" pitchFamily="49"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p:txBody>
          <a:bodyPr/>
          <a:lstStyle/>
          <a:p>
            <a:pPr eaLnBrk="1" hangingPunct="1"/>
            <a:r>
              <a:rPr lang="en-US" smtClean="0"/>
              <a:t>Basics</a:t>
            </a:r>
          </a:p>
        </p:txBody>
      </p:sp>
      <p:sp>
        <p:nvSpPr>
          <p:cNvPr id="13315" name="Rectangle 2"/>
          <p:cNvSpPr>
            <a:spLocks noGrp="1" noChangeArrowheads="1"/>
          </p:cNvSpPr>
          <p:nvPr>
            <p:ph type="body" idx="1"/>
          </p:nvPr>
        </p:nvSpPr>
        <p:spPr/>
        <p:txBody>
          <a:bodyPr anchor="t"/>
          <a:lstStyle/>
          <a:p>
            <a:pPr marL="635000" eaLnBrk="1" hangingPunct="1"/>
            <a:r>
              <a:rPr lang="en-US" smtClean="0">
                <a:solidFill>
                  <a:srgbClr val="0000FF"/>
                </a:solidFill>
              </a:rPr>
              <a:t>Spatial audio</a:t>
            </a:r>
            <a:r>
              <a:rPr lang="en-US" smtClean="0"/>
              <a:t> is the virtual positioning of sounds in space</a:t>
            </a:r>
          </a:p>
          <a:p>
            <a:pPr marL="635000" eaLnBrk="1" hangingPunct="1"/>
            <a:r>
              <a:rPr lang="en-US" smtClean="0"/>
              <a:t>Simplest case of spatial audio is </a:t>
            </a:r>
            <a:r>
              <a:rPr lang="en-US" smtClean="0">
                <a:solidFill>
                  <a:srgbClr val="0000FF"/>
                </a:solidFill>
              </a:rPr>
              <a:t>stereo panning</a:t>
            </a:r>
            <a:endParaRPr lang="en-US" smtClean="0"/>
          </a:p>
          <a:p>
            <a:pPr marL="1143000" lvl="1" eaLnBrk="1" hangingPunct="1"/>
            <a:r>
              <a:rPr lang="en-US" smtClean="0"/>
              <a:t>Moving apparent source of sound between two speakers</a:t>
            </a:r>
          </a:p>
        </p:txBody>
      </p:sp>
      <p:pic>
        <p:nvPicPr>
          <p:cNvPr id="13316" name="Picture 3"/>
          <p:cNvPicPr>
            <a:picLocks noChangeArrowheads="1"/>
          </p:cNvPicPr>
          <p:nvPr/>
        </p:nvPicPr>
        <p:blipFill>
          <a:blip r:embed="rId3" cstate="print"/>
          <a:srcRect/>
          <a:stretch>
            <a:fillRect/>
          </a:stretch>
        </p:blipFill>
        <p:spPr bwMode="auto">
          <a:xfrm>
            <a:off x="901700" y="3911600"/>
            <a:ext cx="6540500" cy="5651500"/>
          </a:xfrm>
          <a:prstGeom prst="rect">
            <a:avLst/>
          </a:prstGeom>
          <a:noFill/>
          <a:ln w="9525">
            <a:noFill/>
            <a:miter lim="800000"/>
            <a:headEnd/>
            <a:tailEnd/>
          </a:ln>
        </p:spPr>
      </p:pic>
      <p:sp>
        <p:nvSpPr>
          <p:cNvPr id="13317" name="Rectangle 4"/>
          <p:cNvSpPr>
            <a:spLocks/>
          </p:cNvSpPr>
          <p:nvPr/>
        </p:nvSpPr>
        <p:spPr bwMode="auto">
          <a:xfrm>
            <a:off x="7883525" y="4546600"/>
            <a:ext cx="4464050" cy="1155700"/>
          </a:xfrm>
          <a:prstGeom prst="rect">
            <a:avLst/>
          </a:prstGeom>
          <a:noFill/>
          <a:ln w="12700">
            <a:noFill/>
            <a:miter lim="800000"/>
            <a:headEnd/>
            <a:tailEnd/>
          </a:ln>
        </p:spPr>
        <p:txBody>
          <a:bodyPr wrap="none" lIns="0" tIns="0" rIns="0" bIns="0" anchor="ctr">
            <a:spAutoFit/>
          </a:bodyPr>
          <a:lstStyle/>
          <a:p>
            <a:r>
              <a:rPr lang="en-US" sz="3100">
                <a:solidFill>
                  <a:srgbClr val="0000FF"/>
                </a:solidFill>
                <a:latin typeface="Arial" pitchFamily="34" charset="0"/>
                <a:cs typeface="Arial" pitchFamily="34" charset="0"/>
                <a:sym typeface="Arial" pitchFamily="34" charset="0"/>
              </a:rPr>
              <a:t>Central listener and 60° </a:t>
            </a:r>
          </a:p>
          <a:p>
            <a:r>
              <a:rPr lang="en-US" sz="3100">
                <a:solidFill>
                  <a:srgbClr val="0000FF"/>
                </a:solidFill>
                <a:latin typeface="Arial" pitchFamily="34" charset="0"/>
                <a:cs typeface="Arial" pitchFamily="34" charset="0"/>
                <a:sym typeface="Arial" pitchFamily="34" charset="0"/>
              </a:rPr>
              <a:t>angle with two speakers</a:t>
            </a:r>
            <a:r>
              <a:rPr lang="en-US">
                <a:solidFill>
                  <a:srgbClr val="0000FF"/>
                </a:solidFill>
                <a:latin typeface="Arial" pitchFamily="34" charset="0"/>
                <a:cs typeface="Arial" pitchFamily="34" charset="0"/>
                <a:sym typeface="Arial" pitchFamily="34" charset="0"/>
              </a:rPr>
              <a:t> </a:t>
            </a:r>
          </a:p>
        </p:txBody>
      </p:sp>
      <p:sp>
        <p:nvSpPr>
          <p:cNvPr id="13318" name="Rectangle 5"/>
          <p:cNvSpPr>
            <a:spLocks/>
          </p:cNvSpPr>
          <p:nvPr/>
        </p:nvSpPr>
        <p:spPr bwMode="auto">
          <a:xfrm>
            <a:off x="7235825" y="6032500"/>
            <a:ext cx="5765800" cy="1003300"/>
          </a:xfrm>
          <a:prstGeom prst="rect">
            <a:avLst/>
          </a:prstGeom>
          <a:noFill/>
          <a:ln w="12700">
            <a:noFill/>
            <a:miter lim="800000"/>
            <a:headEnd/>
            <a:tailEnd/>
          </a:ln>
        </p:spPr>
        <p:txBody>
          <a:bodyPr lIns="0" tIns="0" rIns="0" bIns="0" anchor="ctr"/>
          <a:lstStyle/>
          <a:p>
            <a:r>
              <a:rPr lang="en-US" sz="3100">
                <a:solidFill>
                  <a:schemeClr val="tx1"/>
                </a:solidFill>
                <a:latin typeface="Arial" pitchFamily="34" charset="0"/>
                <a:cs typeface="Arial" pitchFamily="34" charset="0"/>
                <a:sym typeface="Arial" pitchFamily="34" charset="0"/>
              </a:rPr>
              <a:t>θ = angle of apparent source</a:t>
            </a:r>
          </a:p>
          <a:p>
            <a:r>
              <a:rPr lang="en-US" sz="3100">
                <a:solidFill>
                  <a:schemeClr val="tx1"/>
                </a:solidFill>
                <a:latin typeface="Arial" pitchFamily="34" charset="0"/>
                <a:cs typeface="Arial" pitchFamily="34" charset="0"/>
                <a:sym typeface="Arial" pitchFamily="34" charset="0"/>
              </a:rPr>
              <a:t>θ</a:t>
            </a:r>
            <a:r>
              <a:rPr lang="en-US" sz="3100" baseline="-6000">
                <a:solidFill>
                  <a:schemeClr val="tx1"/>
                </a:solidFill>
                <a:latin typeface="Arial" pitchFamily="34" charset="0"/>
                <a:cs typeface="Arial" pitchFamily="34" charset="0"/>
                <a:sym typeface="Arial" pitchFamily="34" charset="0"/>
              </a:rPr>
              <a:t>l</a:t>
            </a:r>
            <a:r>
              <a:rPr lang="en-US" sz="3100">
                <a:solidFill>
                  <a:schemeClr val="tx1"/>
                </a:solidFill>
                <a:latin typeface="Arial" pitchFamily="34" charset="0"/>
                <a:cs typeface="Arial" pitchFamily="34" charset="0"/>
                <a:sym typeface="Arial" pitchFamily="34" charset="0"/>
              </a:rPr>
              <a:t> = angle of each speaker</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1"/>
          <p:cNvSpPr>
            <a:spLocks noChangeShapeType="1"/>
          </p:cNvSpPr>
          <p:nvPr/>
        </p:nvSpPr>
        <p:spPr bwMode="auto">
          <a:xfrm>
            <a:off x="0" y="1087438"/>
            <a:ext cx="13004800" cy="1587"/>
          </a:xfrm>
          <a:prstGeom prst="line">
            <a:avLst/>
          </a:prstGeom>
          <a:noFill/>
          <a:ln w="57150">
            <a:solidFill>
              <a:srgbClr val="FF0000"/>
            </a:solidFill>
            <a:round/>
            <a:headEnd/>
            <a:tailEnd/>
          </a:ln>
        </p:spPr>
        <p:txBody>
          <a:bodyPr lIns="0" tIns="0" rIns="0" bIns="0"/>
          <a:lstStyle/>
          <a:p>
            <a:endParaRPr lang="en-US"/>
          </a:p>
        </p:txBody>
      </p:sp>
      <p:sp>
        <p:nvSpPr>
          <p:cNvPr id="35843" name="Rectangle 2"/>
          <p:cNvSpPr>
            <a:spLocks noGrp="1" noChangeArrowheads="1"/>
          </p:cNvSpPr>
          <p:nvPr>
            <p:ph type="title"/>
          </p:nvPr>
        </p:nvSpPr>
        <p:spPr/>
        <p:txBody>
          <a:bodyPr rIns="166398"/>
          <a:lstStyle/>
          <a:p>
            <a:pPr marL="57150" eaLnBrk="1" hangingPunct="1"/>
            <a:r>
              <a:rPr lang="en-US" sz="4400" smtClean="0"/>
              <a:t>Crossfading between left and right</a:t>
            </a:r>
          </a:p>
        </p:txBody>
      </p:sp>
      <p:sp>
        <p:nvSpPr>
          <p:cNvPr id="35844" name="Rectangle 3"/>
          <p:cNvSpPr>
            <a:spLocks noGrp="1" noChangeArrowheads="1"/>
          </p:cNvSpPr>
          <p:nvPr>
            <p:ph type="body" idx="1"/>
          </p:nvPr>
        </p:nvSpPr>
        <p:spPr>
          <a:xfrm>
            <a:off x="561975" y="1290638"/>
            <a:ext cx="12442825" cy="8462962"/>
          </a:xfrm>
        </p:spPr>
        <p:txBody>
          <a:bodyPr rIns="166398"/>
          <a:lstStyle/>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Ts = 1/</a:t>
            </a:r>
            <a:r>
              <a:rPr lang="en-US" sz="3600" dirty="0" err="1" smtClean="0">
                <a:latin typeface="Courier New" pitchFamily="49" charset="0"/>
                <a:cs typeface="Courier New" pitchFamily="49" charset="0"/>
                <a:sym typeface="Courier New" pitchFamily="49" charset="0"/>
              </a:rPr>
              <a:t>fs</a:t>
            </a:r>
            <a:r>
              <a:rPr lang="en-US" sz="3600" dirty="0" smtClean="0">
                <a:latin typeface="Courier New" pitchFamily="49" charset="0"/>
                <a:cs typeface="Courier New" pitchFamily="49" charset="0"/>
                <a:sym typeface="Courier New" pitchFamily="49" charset="0"/>
              </a:rPr>
              <a:t>;</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err="1" smtClean="0">
                <a:latin typeface="Courier New" pitchFamily="49" charset="0"/>
                <a:cs typeface="Courier New" pitchFamily="49" charset="0"/>
                <a:sym typeface="Courier New" pitchFamily="49" charset="0"/>
              </a:rPr>
              <a:t>sweepfreq</a:t>
            </a:r>
            <a:r>
              <a:rPr lang="en-US" sz="3600" dirty="0" smtClean="0">
                <a:latin typeface="Courier New" pitchFamily="49" charset="0"/>
                <a:cs typeface="Courier New" pitchFamily="49" charset="0"/>
                <a:sym typeface="Courier New" pitchFamily="49" charset="0"/>
              </a:rPr>
              <a:t> = .5;   %sweep frequency in Hz</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u = [2^(-1/2);2^(-1/2)];</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g = zeros(2,length(x));</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L = zeros(1,length(x));</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R = L;</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%exponents change from 0 to 3</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for(n = 1:length(x))</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    </a:t>
            </a:r>
            <a:r>
              <a:rPr lang="en-US" sz="3600" dirty="0" err="1" smtClean="0">
                <a:latin typeface="Courier New" pitchFamily="49" charset="0"/>
                <a:cs typeface="Courier New" pitchFamily="49" charset="0"/>
                <a:sym typeface="Courier New" pitchFamily="49" charset="0"/>
              </a:rPr>
              <a:t>exL</a:t>
            </a:r>
            <a:r>
              <a:rPr lang="en-US" sz="3600" dirty="0" smtClean="0">
                <a:latin typeface="Courier New" pitchFamily="49" charset="0"/>
                <a:cs typeface="Courier New" pitchFamily="49" charset="0"/>
                <a:sym typeface="Courier New" pitchFamily="49" charset="0"/>
              </a:rPr>
              <a:t> = 1.5*(1+sin(2</a:t>
            </a:r>
            <a:r>
              <a:rPr lang="en-US" sz="3600" dirty="0" smtClean="0">
                <a:latin typeface="Symbol" pitchFamily="18" charset="2"/>
                <a:ea typeface="Symbol" pitchFamily="18" charset="2"/>
                <a:cs typeface="Symbol" pitchFamily="18" charset="2"/>
                <a:sym typeface="Symbol" pitchFamily="18" charset="2"/>
              </a:rPr>
              <a:t>π</a:t>
            </a:r>
            <a:r>
              <a:rPr lang="en-US" sz="3600" dirty="0" smtClean="0">
                <a:latin typeface="Courier New" pitchFamily="49" charset="0"/>
                <a:cs typeface="Courier New" pitchFamily="49" charset="0"/>
                <a:sym typeface="Courier New" pitchFamily="49" charset="0"/>
              </a:rPr>
              <a:t>n*</a:t>
            </a:r>
            <a:r>
              <a:rPr lang="en-US" sz="3600" dirty="0" err="1" smtClean="0">
                <a:latin typeface="Courier New" pitchFamily="49" charset="0"/>
                <a:cs typeface="Courier New" pitchFamily="49" charset="0"/>
                <a:sym typeface="Courier New" pitchFamily="49" charset="0"/>
              </a:rPr>
              <a:t>sweepfreq</a:t>
            </a:r>
            <a:r>
              <a:rPr lang="en-US" sz="3600" dirty="0" smtClean="0">
                <a:latin typeface="Courier New" pitchFamily="49" charset="0"/>
                <a:cs typeface="Courier New" pitchFamily="49" charset="0"/>
                <a:sym typeface="Courier New" pitchFamily="49" charset="0"/>
              </a:rPr>
              <a:t>/</a:t>
            </a:r>
            <a:r>
              <a:rPr lang="en-US" sz="3600" dirty="0" err="1" smtClean="0">
                <a:latin typeface="Courier New" pitchFamily="49" charset="0"/>
                <a:cs typeface="Courier New" pitchFamily="49" charset="0"/>
                <a:sym typeface="Courier New" pitchFamily="49" charset="0"/>
              </a:rPr>
              <a:t>fs</a:t>
            </a:r>
            <a:r>
              <a:rPr lang="en-US" sz="3600" dirty="0" smtClean="0">
                <a:latin typeface="Courier New" pitchFamily="49" charset="0"/>
                <a:cs typeface="Courier New" pitchFamily="49" charset="0"/>
                <a:sym typeface="Courier New" pitchFamily="49" charset="0"/>
              </a:rPr>
              <a:t>));</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    </a:t>
            </a:r>
            <a:r>
              <a:rPr lang="en-US" sz="3600" dirty="0" err="1" smtClean="0">
                <a:latin typeface="Courier New" pitchFamily="49" charset="0"/>
                <a:cs typeface="Courier New" pitchFamily="49" charset="0"/>
                <a:sym typeface="Courier New" pitchFamily="49" charset="0"/>
              </a:rPr>
              <a:t>exR</a:t>
            </a:r>
            <a:r>
              <a:rPr lang="en-US" sz="3600" dirty="0" smtClean="0">
                <a:latin typeface="Courier New" pitchFamily="49" charset="0"/>
                <a:cs typeface="Courier New" pitchFamily="49" charset="0"/>
                <a:sym typeface="Courier New" pitchFamily="49" charset="0"/>
              </a:rPr>
              <a:t> = 3 - </a:t>
            </a:r>
            <a:r>
              <a:rPr lang="en-US" sz="3600" dirty="0" err="1" smtClean="0">
                <a:latin typeface="Courier New" pitchFamily="49" charset="0"/>
                <a:cs typeface="Courier New" pitchFamily="49" charset="0"/>
                <a:sym typeface="Courier New" pitchFamily="49" charset="0"/>
              </a:rPr>
              <a:t>exL</a:t>
            </a:r>
            <a:r>
              <a:rPr lang="en-US" sz="3600" dirty="0" smtClean="0">
                <a:latin typeface="Courier New" pitchFamily="49" charset="0"/>
                <a:cs typeface="Courier New" pitchFamily="49" charset="0"/>
                <a:sym typeface="Courier New" pitchFamily="49" charset="0"/>
              </a:rPr>
              <a:t>;</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    L(n) = x(n)*10</a:t>
            </a:r>
            <a:r>
              <a:rPr lang="en-US" sz="3600" baseline="31000" dirty="0" smtClean="0">
                <a:latin typeface="Courier New" pitchFamily="49" charset="0"/>
                <a:cs typeface="Courier New" pitchFamily="49" charset="0"/>
                <a:sym typeface="Courier New" pitchFamily="49" charset="0"/>
              </a:rPr>
              <a:t>-exL</a:t>
            </a:r>
            <a:r>
              <a:rPr lang="en-US" sz="3600" dirty="0" smtClean="0">
                <a:latin typeface="Courier New" pitchFamily="49" charset="0"/>
                <a:cs typeface="Courier New" pitchFamily="49" charset="0"/>
                <a:sym typeface="Courier New" pitchFamily="49" charset="0"/>
              </a:rPr>
              <a:t>;</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    R(n) = x(n)*10</a:t>
            </a:r>
            <a:r>
              <a:rPr lang="en-US" sz="3600" baseline="31000" dirty="0" smtClean="0">
                <a:latin typeface="Courier New" pitchFamily="49" charset="0"/>
                <a:cs typeface="Courier New" pitchFamily="49" charset="0"/>
                <a:sym typeface="Courier New" pitchFamily="49" charset="0"/>
              </a:rPr>
              <a:t>-exR</a:t>
            </a:r>
            <a:r>
              <a:rPr lang="en-US" sz="3600" dirty="0" smtClean="0">
                <a:latin typeface="Courier New" pitchFamily="49" charset="0"/>
                <a:cs typeface="Courier New" pitchFamily="49" charset="0"/>
                <a:sym typeface="Courier New" pitchFamily="49" charset="0"/>
              </a:rPr>
              <a:t>;</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end</a:t>
            </a:r>
            <a:endParaRPr lang="en-US" sz="3600" dirty="0" smtClean="0">
              <a:latin typeface="Courier New" pitchFamily="49" charset="0"/>
              <a:sym typeface="Courier New" pitchFamily="49" charset="0"/>
            </a:endParaRPr>
          </a:p>
          <a:p>
            <a:pPr marL="544513" indent="-487363" eaLnBrk="1" hangingPunct="1">
              <a:lnSpc>
                <a:spcPct val="80000"/>
              </a:lnSpc>
              <a:buNone/>
            </a:pPr>
            <a:r>
              <a:rPr lang="en-US" sz="3600" dirty="0" smtClean="0">
                <a:latin typeface="Courier New" pitchFamily="49" charset="0"/>
                <a:cs typeface="Courier New" pitchFamily="49" charset="0"/>
                <a:sym typeface="Courier New" pitchFamily="49" charset="0"/>
              </a:rPr>
              <a:t>y = [L',R'];</a:t>
            </a:r>
            <a:endParaRPr lang="en-US" sz="3600" dirty="0" smtClean="0">
              <a:latin typeface="Courier New" pitchFamily="49" charset="0"/>
              <a:sym typeface="Courier New" pitchFamily="49"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1"/>
          <p:cNvSpPr>
            <a:spLocks noChangeShapeType="1"/>
          </p:cNvSpPr>
          <p:nvPr/>
        </p:nvSpPr>
        <p:spPr bwMode="auto">
          <a:xfrm>
            <a:off x="0" y="1087438"/>
            <a:ext cx="13004800" cy="1587"/>
          </a:xfrm>
          <a:prstGeom prst="line">
            <a:avLst/>
          </a:prstGeom>
          <a:noFill/>
          <a:ln w="57150">
            <a:solidFill>
              <a:srgbClr val="FF0000"/>
            </a:solidFill>
            <a:round/>
            <a:headEnd/>
            <a:tailEnd/>
          </a:ln>
        </p:spPr>
        <p:txBody>
          <a:bodyPr lIns="0" tIns="0" rIns="0" bIns="0"/>
          <a:lstStyle/>
          <a:p>
            <a:endParaRPr lang="en-US"/>
          </a:p>
        </p:txBody>
      </p:sp>
      <p:sp>
        <p:nvSpPr>
          <p:cNvPr id="36867" name="Rectangle 2"/>
          <p:cNvSpPr>
            <a:spLocks noGrp="1" noChangeArrowheads="1"/>
          </p:cNvSpPr>
          <p:nvPr>
            <p:ph type="title"/>
          </p:nvPr>
        </p:nvSpPr>
        <p:spPr/>
        <p:txBody>
          <a:bodyPr rIns="166398"/>
          <a:lstStyle/>
          <a:p>
            <a:pPr marL="57150" eaLnBrk="1" hangingPunct="1"/>
            <a:r>
              <a:rPr lang="en-US" sz="4400" smtClean="0"/>
              <a:t>Change amplitude over time using rotation matrix</a:t>
            </a:r>
          </a:p>
        </p:txBody>
      </p:sp>
      <p:sp>
        <p:nvSpPr>
          <p:cNvPr id="36868" name="Rectangle 3"/>
          <p:cNvSpPr>
            <a:spLocks noGrp="1" noChangeArrowheads="1"/>
          </p:cNvSpPr>
          <p:nvPr>
            <p:ph type="body" idx="1"/>
          </p:nvPr>
        </p:nvSpPr>
        <p:spPr>
          <a:xfrm>
            <a:off x="381720" y="1087438"/>
            <a:ext cx="12623080" cy="8666162"/>
          </a:xfrm>
        </p:spPr>
        <p:txBody>
          <a:bodyPr rIns="166398"/>
          <a:lstStyle/>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Ts = 1/</a:t>
            </a:r>
            <a:r>
              <a:rPr lang="en-US" sz="3000" dirty="0" err="1" smtClean="0">
                <a:latin typeface="Courier New" pitchFamily="49" charset="0"/>
                <a:cs typeface="Courier New" pitchFamily="49" charset="0"/>
                <a:sym typeface="Courier New" pitchFamily="49" charset="0"/>
              </a:rPr>
              <a:t>f</a:t>
            </a:r>
            <a:r>
              <a:rPr lang="en-US" sz="3000" baseline="-20000" dirty="0" err="1" smtClean="0">
                <a:latin typeface="Courier New" pitchFamily="49" charset="0"/>
                <a:cs typeface="Courier New" pitchFamily="49" charset="0"/>
                <a:sym typeface="Courier New" pitchFamily="49" charset="0"/>
              </a:rPr>
              <a:t>s</a:t>
            </a:r>
            <a:r>
              <a:rPr lang="en-US" sz="3000" dirty="0" smtClean="0">
                <a:latin typeface="Courier New" pitchFamily="49" charset="0"/>
                <a:cs typeface="Courier New" pitchFamily="49" charset="0"/>
                <a:sym typeface="Courier New" pitchFamily="49" charset="0"/>
              </a:rPr>
              <a:t>;</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err="1" smtClean="0">
                <a:latin typeface="Courier New" pitchFamily="49" charset="0"/>
                <a:cs typeface="Courier New" pitchFamily="49" charset="0"/>
                <a:sym typeface="Courier New" pitchFamily="49" charset="0"/>
              </a:rPr>
              <a:t>sweepfreq</a:t>
            </a:r>
            <a:r>
              <a:rPr lang="en-US" sz="3000" dirty="0" smtClean="0">
                <a:latin typeface="Courier New" pitchFamily="49" charset="0"/>
                <a:cs typeface="Courier New" pitchFamily="49" charset="0"/>
                <a:sym typeface="Courier New" pitchFamily="49" charset="0"/>
              </a:rPr>
              <a:t> = 0.2; %sweep frequency in Hz</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%positive angle to left, negative to right</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%Code for changing angle</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Symbol" pitchFamily="18" charset="2"/>
                <a:ea typeface="Symbol" pitchFamily="18" charset="2"/>
                <a:cs typeface="Symbol" pitchFamily="18" charset="2"/>
                <a:sym typeface="Symbol" pitchFamily="18" charset="2"/>
              </a:rPr>
              <a:t>θ</a:t>
            </a:r>
            <a:r>
              <a:rPr lang="en-US" sz="3000" dirty="0" smtClean="0">
                <a:latin typeface="Courier New" pitchFamily="49" charset="0"/>
                <a:cs typeface="Courier New" pitchFamily="49" charset="0"/>
                <a:sym typeface="Courier New" pitchFamily="49" charset="0"/>
              </a:rPr>
              <a:t>= zeros(1,length(x));</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u = [2</a:t>
            </a:r>
            <a:r>
              <a:rPr lang="en-US" sz="3000" baseline="31000" dirty="0" smtClean="0">
                <a:latin typeface="Courier New" pitchFamily="49" charset="0"/>
                <a:cs typeface="Courier New" pitchFamily="49" charset="0"/>
                <a:sym typeface="Courier New" pitchFamily="49" charset="0"/>
              </a:rPr>
              <a:t>-1/2</a:t>
            </a:r>
            <a:r>
              <a:rPr lang="en-US" sz="3000" dirty="0" smtClean="0">
                <a:latin typeface="Courier New" pitchFamily="49" charset="0"/>
                <a:cs typeface="Courier New" pitchFamily="49" charset="0"/>
                <a:sym typeface="Courier New" pitchFamily="49" charset="0"/>
              </a:rPr>
              <a:t>;2</a:t>
            </a:r>
            <a:r>
              <a:rPr lang="en-US" sz="3000" baseline="31000" dirty="0" smtClean="0">
                <a:latin typeface="Courier New" pitchFamily="49" charset="0"/>
                <a:cs typeface="Courier New" pitchFamily="49" charset="0"/>
                <a:sym typeface="Courier New" pitchFamily="49" charset="0"/>
              </a:rPr>
              <a:t>-1/2</a:t>
            </a:r>
            <a:r>
              <a:rPr lang="en-US" sz="3000" dirty="0" smtClean="0">
                <a:latin typeface="Courier New" pitchFamily="49" charset="0"/>
                <a:cs typeface="Courier New" pitchFamily="49" charset="0"/>
                <a:sym typeface="Courier New" pitchFamily="49" charset="0"/>
              </a:rPr>
              <a:t>];</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g = zeros(2,length(x));</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L = zeros(1,length(x));</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R = L;</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for(n = 1:length(x))</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    </a:t>
            </a:r>
            <a:r>
              <a:rPr lang="en-US" sz="3000" dirty="0" smtClean="0">
                <a:latin typeface="Symbol" pitchFamily="18" charset="2"/>
                <a:ea typeface="Symbol" pitchFamily="18" charset="2"/>
                <a:cs typeface="Symbol" pitchFamily="18" charset="2"/>
                <a:sym typeface="Symbol" pitchFamily="18" charset="2"/>
              </a:rPr>
              <a:t>θ</a:t>
            </a:r>
            <a:r>
              <a:rPr lang="en-US" sz="3000" dirty="0" smtClean="0">
                <a:latin typeface="Courier New" pitchFamily="49" charset="0"/>
                <a:cs typeface="Courier New" pitchFamily="49" charset="0"/>
                <a:sym typeface="Courier New" pitchFamily="49" charset="0"/>
              </a:rPr>
              <a:t>(n)=(</a:t>
            </a:r>
            <a:r>
              <a:rPr lang="en-US" sz="3000" dirty="0" smtClean="0">
                <a:latin typeface="Symbol" pitchFamily="18" charset="2"/>
                <a:ea typeface="Symbol" pitchFamily="18" charset="2"/>
                <a:cs typeface="Symbol" pitchFamily="18" charset="2"/>
                <a:sym typeface="Symbol" pitchFamily="18" charset="2"/>
              </a:rPr>
              <a:t>π</a:t>
            </a:r>
            <a:r>
              <a:rPr lang="en-US" sz="3000" dirty="0" smtClean="0">
                <a:latin typeface="Courier New" pitchFamily="49" charset="0"/>
                <a:cs typeface="Courier New" pitchFamily="49" charset="0"/>
                <a:sym typeface="Courier New" pitchFamily="49" charset="0"/>
              </a:rPr>
              <a:t>/4)*sin(2</a:t>
            </a:r>
            <a:r>
              <a:rPr lang="en-US" sz="3000" dirty="0" smtClean="0">
                <a:latin typeface="Symbol" pitchFamily="18" charset="2"/>
                <a:ea typeface="Symbol" pitchFamily="18" charset="2"/>
                <a:cs typeface="Symbol" pitchFamily="18" charset="2"/>
                <a:sym typeface="Symbol" pitchFamily="18" charset="2"/>
              </a:rPr>
              <a:t>π</a:t>
            </a:r>
            <a:r>
              <a:rPr lang="en-US" sz="3000" dirty="0" smtClean="0">
                <a:latin typeface="Courier New" pitchFamily="49" charset="0"/>
                <a:cs typeface="Courier New" pitchFamily="49" charset="0"/>
                <a:sym typeface="Courier New" pitchFamily="49" charset="0"/>
              </a:rPr>
              <a:t>n*</a:t>
            </a:r>
            <a:r>
              <a:rPr lang="en-US" sz="3000" dirty="0" err="1" smtClean="0">
                <a:latin typeface="Courier New" pitchFamily="49" charset="0"/>
                <a:cs typeface="Courier New" pitchFamily="49" charset="0"/>
                <a:sym typeface="Courier New" pitchFamily="49" charset="0"/>
              </a:rPr>
              <a:t>sweepfreq</a:t>
            </a:r>
            <a:r>
              <a:rPr lang="en-US" sz="3000" dirty="0" smtClean="0">
                <a:latin typeface="Courier New" pitchFamily="49" charset="0"/>
                <a:cs typeface="Courier New" pitchFamily="49" charset="0"/>
                <a:sym typeface="Courier New" pitchFamily="49" charset="0"/>
              </a:rPr>
              <a:t>/</a:t>
            </a:r>
            <a:r>
              <a:rPr lang="en-US" sz="3000" dirty="0" err="1" smtClean="0">
                <a:latin typeface="Courier New" pitchFamily="49" charset="0"/>
                <a:cs typeface="Courier New" pitchFamily="49" charset="0"/>
                <a:sym typeface="Courier New" pitchFamily="49" charset="0"/>
              </a:rPr>
              <a:t>f</a:t>
            </a:r>
            <a:r>
              <a:rPr lang="en-US" sz="3000" baseline="-20000" dirty="0" err="1" smtClean="0">
                <a:latin typeface="Courier New" pitchFamily="49" charset="0"/>
                <a:cs typeface="Courier New" pitchFamily="49" charset="0"/>
                <a:sym typeface="Courier New" pitchFamily="49" charset="0"/>
              </a:rPr>
              <a:t>s</a:t>
            </a:r>
            <a:r>
              <a:rPr lang="en-US" sz="3000" dirty="0" smtClean="0">
                <a:latin typeface="Courier New" pitchFamily="49" charset="0"/>
                <a:cs typeface="Courier New" pitchFamily="49" charset="0"/>
                <a:sym typeface="Courier New" pitchFamily="49" charset="0"/>
              </a:rPr>
              <a:t>);</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    A=[</a:t>
            </a:r>
            <a:r>
              <a:rPr lang="en-US" sz="3000" dirty="0" err="1" smtClean="0">
                <a:latin typeface="Courier New" pitchFamily="49" charset="0"/>
                <a:cs typeface="Courier New" pitchFamily="49" charset="0"/>
                <a:sym typeface="Courier New" pitchFamily="49" charset="0"/>
              </a:rPr>
              <a:t>cos</a:t>
            </a:r>
            <a:r>
              <a:rPr lang="en-US" sz="3000" dirty="0" smtClean="0">
                <a:latin typeface="Courier New" pitchFamily="49" charset="0"/>
                <a:cs typeface="Courier New" pitchFamily="49" charset="0"/>
                <a:sym typeface="Courier New" pitchFamily="49" charset="0"/>
              </a:rPr>
              <a:t>(</a:t>
            </a:r>
            <a:r>
              <a:rPr lang="en-US" sz="3000" dirty="0" smtClean="0">
                <a:latin typeface="Symbol" pitchFamily="18" charset="2"/>
                <a:ea typeface="Symbol" pitchFamily="18" charset="2"/>
                <a:cs typeface="Symbol" pitchFamily="18" charset="2"/>
                <a:sym typeface="Symbol" pitchFamily="18" charset="2"/>
              </a:rPr>
              <a:t>θ</a:t>
            </a:r>
            <a:r>
              <a:rPr lang="en-US" sz="3000" dirty="0" smtClean="0">
                <a:latin typeface="Courier New" pitchFamily="49" charset="0"/>
                <a:cs typeface="Courier New" pitchFamily="49" charset="0"/>
                <a:sym typeface="Courier New" pitchFamily="49" charset="0"/>
              </a:rPr>
              <a:t>(n)),sin(</a:t>
            </a:r>
            <a:r>
              <a:rPr lang="en-US" sz="3000" dirty="0" smtClean="0">
                <a:latin typeface="Symbol" pitchFamily="18" charset="2"/>
                <a:ea typeface="Symbol" pitchFamily="18" charset="2"/>
                <a:cs typeface="Symbol" pitchFamily="18" charset="2"/>
                <a:sym typeface="Symbol" pitchFamily="18" charset="2"/>
              </a:rPr>
              <a:t>θ</a:t>
            </a:r>
            <a:r>
              <a:rPr lang="en-US" sz="3000" dirty="0" smtClean="0">
                <a:latin typeface="Courier New" pitchFamily="49" charset="0"/>
                <a:cs typeface="Courier New" pitchFamily="49" charset="0"/>
                <a:sym typeface="Courier New" pitchFamily="49" charset="0"/>
              </a:rPr>
              <a:t>(n));-sin(</a:t>
            </a:r>
            <a:r>
              <a:rPr lang="en-US" sz="3000" dirty="0" smtClean="0">
                <a:latin typeface="Symbol" pitchFamily="18" charset="2"/>
                <a:ea typeface="Symbol" pitchFamily="18" charset="2"/>
                <a:cs typeface="Symbol" pitchFamily="18" charset="2"/>
                <a:sym typeface="Symbol" pitchFamily="18" charset="2"/>
              </a:rPr>
              <a:t>θ</a:t>
            </a:r>
            <a:r>
              <a:rPr lang="en-US" sz="3000" dirty="0" smtClean="0">
                <a:latin typeface="Courier New" pitchFamily="49" charset="0"/>
                <a:cs typeface="Courier New" pitchFamily="49" charset="0"/>
                <a:sym typeface="Courier New" pitchFamily="49" charset="0"/>
              </a:rPr>
              <a:t>(n)),</a:t>
            </a:r>
            <a:r>
              <a:rPr lang="en-US" sz="3000" dirty="0" err="1" smtClean="0">
                <a:latin typeface="Courier New" pitchFamily="49" charset="0"/>
                <a:cs typeface="Courier New" pitchFamily="49" charset="0"/>
                <a:sym typeface="Courier New" pitchFamily="49" charset="0"/>
              </a:rPr>
              <a:t>cos</a:t>
            </a:r>
            <a:r>
              <a:rPr lang="en-US" sz="3000" dirty="0" smtClean="0">
                <a:latin typeface="Courier New" pitchFamily="49" charset="0"/>
                <a:cs typeface="Courier New" pitchFamily="49" charset="0"/>
                <a:sym typeface="Courier New" pitchFamily="49" charset="0"/>
              </a:rPr>
              <a:t>(</a:t>
            </a:r>
            <a:r>
              <a:rPr lang="en-US" sz="3000" dirty="0" smtClean="0">
                <a:latin typeface="Symbol" pitchFamily="18" charset="2"/>
                <a:ea typeface="Symbol" pitchFamily="18" charset="2"/>
                <a:cs typeface="Symbol" pitchFamily="18" charset="2"/>
                <a:sym typeface="Symbol" pitchFamily="18" charset="2"/>
              </a:rPr>
              <a:t>θ</a:t>
            </a:r>
            <a:r>
              <a:rPr lang="en-US" sz="3000" dirty="0" smtClean="0">
                <a:latin typeface="Courier New" pitchFamily="49" charset="0"/>
                <a:cs typeface="Courier New" pitchFamily="49" charset="0"/>
                <a:sym typeface="Courier New" pitchFamily="49" charset="0"/>
              </a:rPr>
              <a:t>(n))];</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    g(:,n) = A*u;</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    L(n) = x(n)*g(1,n);</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    R(n) = x(n)*g(2,n);</a:t>
            </a:r>
            <a:endParaRPr lang="en-US" sz="3000" dirty="0" smtClean="0">
              <a:latin typeface="Courier New" pitchFamily="49" charset="0"/>
              <a:sym typeface="Courier New" pitchFamily="49" charset="0"/>
            </a:endParaRPr>
          </a:p>
          <a:p>
            <a:pPr marL="544513" indent="-487363" eaLnBrk="1" hangingPunct="1">
              <a:lnSpc>
                <a:spcPct val="80000"/>
              </a:lnSpc>
              <a:buNone/>
            </a:pPr>
            <a:r>
              <a:rPr lang="en-US" sz="3000" dirty="0" smtClean="0">
                <a:latin typeface="Courier New" pitchFamily="49" charset="0"/>
                <a:cs typeface="Courier New" pitchFamily="49" charset="0"/>
                <a:sym typeface="Courier New" pitchFamily="49" charset="0"/>
              </a:rPr>
              <a:t>end</a:t>
            </a:r>
            <a:endParaRPr lang="en-US" sz="3000" dirty="0" smtClean="0">
              <a:latin typeface="Courier New" pitchFamily="49" charset="0"/>
              <a:sym typeface="Courier New" pitchFamily="49" charset="0"/>
            </a:endParaRPr>
          </a:p>
          <a:p>
            <a:pPr marL="544513" indent="-487363" eaLnBrk="1" hangingPunct="1">
              <a:lnSpc>
                <a:spcPct val="80000"/>
              </a:lnSpc>
            </a:pPr>
            <a:r>
              <a:rPr lang="en-US" sz="3000" dirty="0" smtClean="0">
                <a:latin typeface="Courier New" pitchFamily="49" charset="0"/>
                <a:cs typeface="Courier New" pitchFamily="49" charset="0"/>
                <a:sym typeface="Courier New" pitchFamily="49" charset="0"/>
              </a:rPr>
              <a:t>y = [L',R'];</a:t>
            </a:r>
            <a:endParaRPr lang="en-US" sz="3000" dirty="0" smtClean="0">
              <a:latin typeface="Courier New" pitchFamily="49" charset="0"/>
              <a:sym typeface="Courier New" pitchFamily="49" charset="0"/>
            </a:endParaRPr>
          </a:p>
        </p:txBody>
      </p:sp>
      <p:sp>
        <p:nvSpPr>
          <p:cNvPr id="36869" name="Rectangle 4"/>
          <p:cNvSpPr>
            <a:spLocks/>
          </p:cNvSpPr>
          <p:nvPr/>
        </p:nvSpPr>
        <p:spPr bwMode="auto">
          <a:xfrm>
            <a:off x="5989638" y="7258050"/>
            <a:ext cx="7023100" cy="2260600"/>
          </a:xfrm>
          <a:prstGeom prst="rect">
            <a:avLst/>
          </a:prstGeom>
          <a:noFill/>
          <a:ln w="9525">
            <a:solidFill>
              <a:schemeClr val="tx1"/>
            </a:solidFill>
            <a:round/>
            <a:headEnd/>
            <a:tailEnd/>
          </a:ln>
        </p:spPr>
        <p:txBody>
          <a:bodyPr lIns="0" tIns="0" rIns="57799" bIns="0"/>
          <a:lstStyle/>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Code for fixed angle</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THETA = pi/6;</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A=[cos(</a:t>
            </a:r>
            <a:r>
              <a:rPr lang="en-US" sz="3000">
                <a:solidFill>
                  <a:schemeClr val="tx1"/>
                </a:solidFill>
                <a:latin typeface="Symbol" pitchFamily="18" charset="2"/>
                <a:ea typeface="Symbol" pitchFamily="18" charset="2"/>
                <a:cs typeface="Symbol" pitchFamily="18" charset="2"/>
                <a:sym typeface="Symbol" pitchFamily="18" charset="2"/>
              </a:rPr>
              <a:t>θ</a:t>
            </a:r>
            <a:r>
              <a:rPr lang="en-US" sz="2400">
                <a:solidFill>
                  <a:schemeClr val="tx1"/>
                </a:solidFill>
                <a:latin typeface="Courier New" pitchFamily="49" charset="0"/>
                <a:cs typeface="Courier New" pitchFamily="49" charset="0"/>
                <a:sym typeface="Courier New" pitchFamily="49" charset="0"/>
              </a:rPr>
              <a:t>),sin(</a:t>
            </a:r>
            <a:r>
              <a:rPr lang="en-US" sz="3000">
                <a:solidFill>
                  <a:schemeClr val="tx1"/>
                </a:solidFill>
                <a:latin typeface="Symbol" pitchFamily="18" charset="2"/>
                <a:ea typeface="Symbol" pitchFamily="18" charset="2"/>
                <a:cs typeface="Symbol" pitchFamily="18" charset="2"/>
                <a:sym typeface="Symbol" pitchFamily="18" charset="2"/>
              </a:rPr>
              <a:t>θ</a:t>
            </a:r>
            <a:r>
              <a:rPr lang="en-US" sz="2400">
                <a:solidFill>
                  <a:schemeClr val="tx1"/>
                </a:solidFill>
                <a:latin typeface="Courier New" pitchFamily="49" charset="0"/>
                <a:cs typeface="Courier New" pitchFamily="49" charset="0"/>
                <a:sym typeface="Courier New" pitchFamily="49" charset="0"/>
              </a:rPr>
              <a:t>);-sin(</a:t>
            </a:r>
            <a:r>
              <a:rPr lang="en-US" sz="3000">
                <a:solidFill>
                  <a:schemeClr val="tx1"/>
                </a:solidFill>
                <a:latin typeface="Symbol" pitchFamily="18" charset="2"/>
                <a:ea typeface="Symbol" pitchFamily="18" charset="2"/>
                <a:cs typeface="Symbol" pitchFamily="18" charset="2"/>
                <a:sym typeface="Symbol" pitchFamily="18" charset="2"/>
              </a:rPr>
              <a:t>θ</a:t>
            </a:r>
            <a:r>
              <a:rPr lang="en-US" sz="2400">
                <a:solidFill>
                  <a:schemeClr val="tx1"/>
                </a:solidFill>
                <a:latin typeface="Courier New" pitchFamily="49" charset="0"/>
                <a:cs typeface="Courier New" pitchFamily="49" charset="0"/>
                <a:sym typeface="Courier New" pitchFamily="49" charset="0"/>
              </a:rPr>
              <a:t>),cos(</a:t>
            </a:r>
            <a:r>
              <a:rPr lang="en-US" sz="3000">
                <a:solidFill>
                  <a:schemeClr val="tx1"/>
                </a:solidFill>
                <a:latin typeface="Symbol" pitchFamily="18" charset="2"/>
                <a:ea typeface="Symbol" pitchFamily="18" charset="2"/>
                <a:cs typeface="Symbol" pitchFamily="18" charset="2"/>
                <a:sym typeface="Symbol" pitchFamily="18" charset="2"/>
              </a:rPr>
              <a:t>θ</a:t>
            </a:r>
            <a:r>
              <a:rPr lang="en-US" sz="2400">
                <a:solidFill>
                  <a:schemeClr val="tx1"/>
                </a:solidFill>
                <a:latin typeface="Courier New" pitchFamily="49" charset="0"/>
                <a:cs typeface="Courier New" pitchFamily="49" charset="0"/>
                <a:sym typeface="Courier New" pitchFamily="49" charset="0"/>
              </a:rPr>
              <a:t>)];</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g = A*u;</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L = g(1)*x;</a:t>
            </a:r>
          </a:p>
          <a:p>
            <a:pPr marL="57150" algn="l">
              <a:lnSpc>
                <a:spcPct val="80000"/>
              </a:lnSpc>
              <a:spcBef>
                <a:spcPts val="600"/>
              </a:spcBef>
            </a:pPr>
            <a:r>
              <a:rPr lang="en-US" sz="2400">
                <a:solidFill>
                  <a:schemeClr val="tx1"/>
                </a:solidFill>
                <a:latin typeface="Courier New" pitchFamily="49" charset="0"/>
                <a:cs typeface="Courier New" pitchFamily="49" charset="0"/>
                <a:sym typeface="Courier New" pitchFamily="49" charset="0"/>
              </a:rPr>
              <a:t>R = g(2)*x;</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GB" smtClean="0"/>
              <a:t>Head Shadow and ITD code</a:t>
            </a:r>
            <a:endParaRPr lang="en-US" smtClean="0"/>
          </a:p>
        </p:txBody>
      </p:sp>
      <p:sp>
        <p:nvSpPr>
          <p:cNvPr id="27651" name="Rectangle 3"/>
          <p:cNvSpPr>
            <a:spLocks noGrp="1" noChangeArrowheads="1"/>
          </p:cNvSpPr>
          <p:nvPr>
            <p:ph type="body" idx="1"/>
          </p:nvPr>
        </p:nvSpPr>
        <p:spPr>
          <a:xfrm>
            <a:off x="453728" y="1189851"/>
            <a:ext cx="12551072" cy="8563750"/>
          </a:xfrm>
        </p:spPr>
        <p:txBody>
          <a:bodyPr/>
          <a:lstStyle/>
          <a:p>
            <a:pPr eaLnBrk="1" hangingPunct="1">
              <a:lnSpc>
                <a:spcPct val="80000"/>
              </a:lnSpc>
              <a:buFont typeface="Symbol" pitchFamily="18" charset="2"/>
              <a:buNone/>
            </a:pPr>
            <a:r>
              <a:rPr lang="en-US" sz="3500" i="1" dirty="0" smtClean="0">
                <a:solidFill>
                  <a:srgbClr val="000000"/>
                </a:solidFill>
                <a:latin typeface="Symbol" pitchFamily="18" charset="2"/>
                <a:ea typeface="Times New Roman" pitchFamily="18" charset="0"/>
                <a:cs typeface="Courier New" pitchFamily="49" charset="0"/>
              </a:rPr>
              <a:t>q</a:t>
            </a:r>
            <a:r>
              <a:rPr lang="en-US" sz="3500" dirty="0" smtClean="0">
                <a:solidFill>
                  <a:srgbClr val="000000"/>
                </a:solidFill>
                <a:latin typeface="Arial Unicode MS" pitchFamily="34" charset="-128"/>
                <a:ea typeface="Times New Roman" pitchFamily="18" charset="0"/>
                <a:cs typeface="Courier New" pitchFamily="49" charset="0"/>
              </a:rPr>
              <a:t> =</a:t>
            </a:r>
            <a:r>
              <a:rPr lang="en-US" sz="3500" i="1" dirty="0" smtClean="0">
                <a:solidFill>
                  <a:srgbClr val="000000"/>
                </a:solidFill>
                <a:latin typeface="Symbol" pitchFamily="18" charset="2"/>
                <a:ea typeface="Times New Roman" pitchFamily="18" charset="0"/>
                <a:cs typeface="Courier New" pitchFamily="49" charset="0"/>
              </a:rPr>
              <a:t>q</a:t>
            </a:r>
            <a:r>
              <a:rPr lang="en-US" sz="3500" dirty="0" smtClean="0">
                <a:solidFill>
                  <a:srgbClr val="000000"/>
                </a:solidFill>
                <a:latin typeface="Arial Unicode MS" pitchFamily="34" charset="-128"/>
                <a:ea typeface="Times New Roman" pitchFamily="18" charset="0"/>
                <a:cs typeface="Courier New" pitchFamily="49" charset="0"/>
              </a:rPr>
              <a:t> + 90; </a:t>
            </a:r>
            <a:r>
              <a:rPr lang="en-US" sz="3500" i="1" dirty="0" smtClean="0">
                <a:solidFill>
                  <a:schemeClr val="accent2"/>
                </a:solidFill>
                <a:latin typeface="Symbol" pitchFamily="18" charset="2"/>
                <a:ea typeface="Times New Roman" pitchFamily="18" charset="0"/>
                <a:cs typeface="Courier New" pitchFamily="49" charset="0"/>
              </a:rPr>
              <a:t>q</a:t>
            </a:r>
            <a:r>
              <a:rPr lang="en-US" sz="3500" dirty="0" smtClean="0">
                <a:solidFill>
                  <a:schemeClr val="accent2"/>
                </a:solidFill>
                <a:latin typeface="Arial Unicode MS" pitchFamily="34" charset="-128"/>
                <a:ea typeface="Times New Roman" pitchFamily="18" charset="0"/>
                <a:cs typeface="Courier New" pitchFamily="49" charset="0"/>
              </a:rPr>
              <a:t> is angle with frontal plane</a:t>
            </a:r>
          </a:p>
          <a:p>
            <a:pPr eaLnBrk="1" hangingPunct="1">
              <a:lnSpc>
                <a:spcPct val="80000"/>
              </a:lnSpc>
              <a:buFont typeface="Symbol" pitchFamily="18" charset="2"/>
              <a:buNone/>
            </a:pPr>
            <a:r>
              <a:rPr lang="en-US" sz="3500" i="1" dirty="0" smtClean="0">
                <a:solidFill>
                  <a:srgbClr val="000000"/>
                </a:solidFill>
                <a:latin typeface="Symbol" pitchFamily="18" charset="2"/>
                <a:ea typeface="Times New Roman" pitchFamily="18" charset="0"/>
                <a:cs typeface="Courier New" pitchFamily="49" charset="0"/>
              </a:rPr>
              <a:t>q</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 =150;</a:t>
            </a:r>
            <a:r>
              <a:rPr lang="en-US" sz="3500" i="1" dirty="0" smtClean="0">
                <a:solidFill>
                  <a:srgbClr val="000000"/>
                </a:solidFill>
                <a:latin typeface="Symbol" pitchFamily="18" charset="2"/>
                <a:ea typeface="Times New Roman" pitchFamily="18" charset="0"/>
                <a:cs typeface="Courier New" pitchFamily="49" charset="0"/>
              </a:rPr>
              <a:t>a</a:t>
            </a:r>
            <a:r>
              <a:rPr lang="en-US" sz="3500" baseline="-30000" dirty="0" smtClean="0">
                <a:solidFill>
                  <a:srgbClr val="000000"/>
                </a:solidFill>
                <a:latin typeface="Arial Unicode MS" pitchFamily="34" charset="-128"/>
                <a:ea typeface="Times New Roman" pitchFamily="18" charset="0"/>
                <a:cs typeface="Courier New" pitchFamily="49" charset="0"/>
              </a:rPr>
              <a:t>min</a:t>
            </a:r>
            <a:r>
              <a:rPr lang="en-US" sz="3500" dirty="0" smtClean="0">
                <a:solidFill>
                  <a:srgbClr val="000000"/>
                </a:solidFill>
                <a:latin typeface="Arial Unicode MS" pitchFamily="34" charset="-128"/>
                <a:ea typeface="Times New Roman" pitchFamily="18" charset="0"/>
                <a:cs typeface="Courier New" pitchFamily="49" charset="0"/>
              </a:rPr>
              <a:t> =0.05 ;		</a:t>
            </a:r>
          </a:p>
          <a:p>
            <a:pPr eaLnBrk="1" hangingPunct="1">
              <a:lnSpc>
                <a:spcPct val="80000"/>
              </a:lnSpc>
              <a:buFont typeface="Symbol" pitchFamily="18" charset="2"/>
              <a:buNone/>
            </a:pPr>
            <a:r>
              <a:rPr lang="en-US" sz="3500" dirty="0" smtClean="0">
                <a:solidFill>
                  <a:srgbClr val="000000"/>
                </a:solidFill>
                <a:latin typeface="Arial Unicode MS" pitchFamily="34" charset="-128"/>
                <a:ea typeface="Times New Roman" pitchFamily="18" charset="0"/>
                <a:cs typeface="Courier New" pitchFamily="49" charset="0"/>
              </a:rPr>
              <a:t>c = 334; a =0.0891; </a:t>
            </a:r>
            <a:r>
              <a:rPr lang="en-US" sz="3500" dirty="0" smtClean="0">
                <a:solidFill>
                  <a:schemeClr val="accent2"/>
                </a:solidFill>
                <a:latin typeface="Arial Unicode MS" pitchFamily="34" charset="-128"/>
                <a:ea typeface="Times New Roman" pitchFamily="18" charset="0"/>
                <a:cs typeface="Courier New" pitchFamily="49" charset="0"/>
              </a:rPr>
              <a:t>speed of sound, radius of head</a:t>
            </a:r>
          </a:p>
          <a:p>
            <a:pPr eaLnBrk="1" hangingPunct="1">
              <a:lnSpc>
                <a:spcPct val="80000"/>
              </a:lnSpc>
              <a:buFont typeface="Symbol" pitchFamily="18" charset="2"/>
              <a:buNone/>
            </a:pPr>
            <a:r>
              <a:rPr lang="en-US" sz="3500" i="1" dirty="0" smtClean="0">
                <a:solidFill>
                  <a:srgbClr val="000000"/>
                </a:solidFill>
                <a:latin typeface="Symbol" pitchFamily="18" charset="2"/>
                <a:ea typeface="Times New Roman" pitchFamily="18" charset="0"/>
                <a:cs typeface="Courier New" pitchFamily="49" charset="0"/>
              </a:rPr>
              <a:t>w</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 =c/a;</a:t>
            </a:r>
          </a:p>
          <a:p>
            <a:pPr eaLnBrk="1" hangingPunct="1">
              <a:lnSpc>
                <a:spcPct val="80000"/>
              </a:lnSpc>
              <a:buFont typeface="Symbol" pitchFamily="18" charset="2"/>
              <a:buNone/>
            </a:pPr>
            <a:r>
              <a:rPr lang="en-US" sz="3500" i="1" dirty="0" smtClean="0">
                <a:solidFill>
                  <a:srgbClr val="000000"/>
                </a:solidFill>
                <a:latin typeface="Symbol" pitchFamily="18" charset="2"/>
                <a:ea typeface="Times New Roman" pitchFamily="18" charset="0"/>
                <a:cs typeface="Courier New" pitchFamily="49" charset="0"/>
              </a:rPr>
              <a:t>a</a:t>
            </a:r>
            <a:r>
              <a:rPr lang="en-US" sz="3500" dirty="0" smtClean="0">
                <a:solidFill>
                  <a:srgbClr val="000000"/>
                </a:solidFill>
                <a:latin typeface="Arial Unicode MS" pitchFamily="34" charset="-128"/>
                <a:ea typeface="Times New Roman" pitchFamily="18" charset="0"/>
                <a:cs typeface="Courier New" pitchFamily="49" charset="0"/>
              </a:rPr>
              <a:t> =1+</a:t>
            </a:r>
            <a:r>
              <a:rPr lang="en-US" sz="3500" i="1" dirty="0" smtClean="0">
                <a:solidFill>
                  <a:srgbClr val="000000"/>
                </a:solidFill>
                <a:latin typeface="Symbol" pitchFamily="18" charset="2"/>
                <a:ea typeface="Times New Roman" pitchFamily="18" charset="0"/>
                <a:cs typeface="Courier New" pitchFamily="49" charset="0"/>
              </a:rPr>
              <a:t>a</a:t>
            </a:r>
            <a:r>
              <a:rPr lang="en-US" sz="3500" baseline="-30000" dirty="0" smtClean="0">
                <a:solidFill>
                  <a:srgbClr val="000000"/>
                </a:solidFill>
                <a:latin typeface="Arial Unicode MS" pitchFamily="34" charset="-128"/>
                <a:ea typeface="Times New Roman" pitchFamily="18" charset="0"/>
                <a:cs typeface="Courier New" pitchFamily="49" charset="0"/>
              </a:rPr>
              <a:t>min</a:t>
            </a:r>
            <a:r>
              <a:rPr lang="en-US" sz="3500" dirty="0" smtClean="0">
                <a:solidFill>
                  <a:srgbClr val="000000"/>
                </a:solidFill>
                <a:latin typeface="Arial Unicode MS" pitchFamily="34" charset="-128"/>
                <a:ea typeface="Times New Roman" pitchFamily="18" charset="0"/>
                <a:cs typeface="Courier New" pitchFamily="49" charset="0"/>
              </a:rPr>
              <a:t>/2 + (1-</a:t>
            </a:r>
            <a:r>
              <a:rPr lang="en-US" sz="3500" i="1" dirty="0" smtClean="0">
                <a:solidFill>
                  <a:srgbClr val="000000"/>
                </a:solidFill>
                <a:latin typeface="Symbol" pitchFamily="18" charset="2"/>
                <a:ea typeface="Times New Roman" pitchFamily="18" charset="0"/>
                <a:cs typeface="Courier New" pitchFamily="49" charset="0"/>
              </a:rPr>
              <a:t>a</a:t>
            </a:r>
            <a:r>
              <a:rPr lang="en-US" sz="3500" baseline="-30000" dirty="0" smtClean="0">
                <a:solidFill>
                  <a:srgbClr val="000000"/>
                </a:solidFill>
                <a:latin typeface="Arial Unicode MS" pitchFamily="34" charset="-128"/>
                <a:ea typeface="Times New Roman" pitchFamily="18" charset="0"/>
                <a:cs typeface="Courier New" pitchFamily="49" charset="0"/>
              </a:rPr>
              <a:t>min</a:t>
            </a:r>
            <a:r>
              <a:rPr lang="en-US" sz="3500" dirty="0" smtClean="0">
                <a:solidFill>
                  <a:srgbClr val="000000"/>
                </a:solidFill>
                <a:latin typeface="Arial Unicode MS" pitchFamily="34" charset="-128"/>
                <a:ea typeface="Times New Roman" pitchFamily="18" charset="0"/>
                <a:cs typeface="Courier New" pitchFamily="49" charset="0"/>
              </a:rPr>
              <a:t>/2)* </a:t>
            </a:r>
            <a:r>
              <a:rPr lang="en-US" sz="3500" dirty="0" err="1" smtClean="0">
                <a:solidFill>
                  <a:srgbClr val="000000"/>
                </a:solidFill>
                <a:latin typeface="Arial Unicode MS" pitchFamily="34" charset="-128"/>
                <a:ea typeface="Times New Roman" pitchFamily="18" charset="0"/>
                <a:cs typeface="Courier New" pitchFamily="49" charset="0"/>
              </a:rPr>
              <a:t>cos</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smtClean="0">
                <a:solidFill>
                  <a:srgbClr val="000000"/>
                </a:solidFill>
                <a:latin typeface="Symbol" pitchFamily="18" charset="2"/>
                <a:ea typeface="Times New Roman" pitchFamily="18" charset="0"/>
                <a:cs typeface="Courier New" pitchFamily="49" charset="0"/>
              </a:rPr>
              <a:t>q</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smtClean="0">
                <a:solidFill>
                  <a:srgbClr val="000000"/>
                </a:solidFill>
                <a:latin typeface="Symbol" pitchFamily="18" charset="2"/>
                <a:ea typeface="Times New Roman" pitchFamily="18" charset="0"/>
                <a:cs typeface="Courier New" pitchFamily="49" charset="0"/>
              </a:rPr>
              <a:t>q</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smtClean="0">
                <a:solidFill>
                  <a:srgbClr val="000000"/>
                </a:solidFill>
                <a:latin typeface="Symbol" pitchFamily="18" charset="2"/>
                <a:ea typeface="Times New Roman" pitchFamily="18" charset="0"/>
                <a:cs typeface="Courier New" pitchFamily="49" charset="0"/>
              </a:rPr>
              <a:t>p</a:t>
            </a:r>
            <a:r>
              <a:rPr lang="en-US" sz="3500" dirty="0" smtClean="0">
                <a:solidFill>
                  <a:srgbClr val="000000"/>
                </a:solidFill>
                <a:latin typeface="Arial Unicode MS" pitchFamily="34" charset="-128"/>
                <a:ea typeface="Times New Roman" pitchFamily="18" charset="0"/>
                <a:cs typeface="Courier New" pitchFamily="49" charset="0"/>
              </a:rPr>
              <a:t>);</a:t>
            </a:r>
          </a:p>
          <a:p>
            <a:pPr eaLnBrk="1" hangingPunct="1">
              <a:lnSpc>
                <a:spcPct val="80000"/>
              </a:lnSpc>
              <a:buFont typeface="Symbol" pitchFamily="18" charset="2"/>
              <a:buNone/>
            </a:pPr>
            <a:r>
              <a:rPr lang="en-US" sz="3500" dirty="0" smtClean="0">
                <a:solidFill>
                  <a:schemeClr val="accent2"/>
                </a:solidFill>
                <a:latin typeface="Arial Unicode MS" pitchFamily="34" charset="-128"/>
                <a:ea typeface="Times New Roman" pitchFamily="18" charset="0"/>
                <a:cs typeface="Courier New" pitchFamily="49" charset="0"/>
              </a:rPr>
              <a:t>numerator of Transfer Function</a:t>
            </a:r>
          </a:p>
          <a:p>
            <a:pPr eaLnBrk="1" hangingPunct="1">
              <a:lnSpc>
                <a:spcPct val="80000"/>
              </a:lnSpc>
              <a:buFont typeface="Symbol" pitchFamily="18" charset="2"/>
              <a:buNone/>
            </a:pPr>
            <a:r>
              <a:rPr lang="en-US" sz="3500" dirty="0" smtClean="0">
                <a:solidFill>
                  <a:srgbClr val="000000"/>
                </a:solidFill>
                <a:latin typeface="Arial Unicode MS" pitchFamily="34" charset="-128"/>
                <a:ea typeface="Times New Roman" pitchFamily="18" charset="0"/>
                <a:cs typeface="Courier New" pitchFamily="49" charset="0"/>
              </a:rPr>
              <a:t>B = [(</a:t>
            </a:r>
            <a:r>
              <a:rPr lang="en-US" sz="3500" i="1" dirty="0" smtClean="0">
                <a:solidFill>
                  <a:srgbClr val="000000"/>
                </a:solidFill>
                <a:latin typeface="Symbol" pitchFamily="18" charset="2"/>
                <a:ea typeface="Times New Roman" pitchFamily="18" charset="0"/>
                <a:cs typeface="Courier New" pitchFamily="49" charset="0"/>
              </a:rPr>
              <a:t>a</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smtClean="0">
                <a:solidFill>
                  <a:srgbClr val="000000"/>
                </a:solidFill>
                <a:latin typeface="Symbol" pitchFamily="18" charset="2"/>
                <a:ea typeface="Times New Roman" pitchFamily="18" charset="0"/>
                <a:cs typeface="Courier New" pitchFamily="49" charset="0"/>
              </a:rPr>
              <a:t>w</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err="1" smtClean="0">
                <a:solidFill>
                  <a:srgbClr val="000000"/>
                </a:solidFill>
                <a:latin typeface="Arial Unicode MS" pitchFamily="34" charset="-128"/>
                <a:ea typeface="Times New Roman" pitchFamily="18" charset="0"/>
                <a:cs typeface="Courier New" pitchFamily="49" charset="0"/>
              </a:rPr>
              <a:t>f</a:t>
            </a:r>
            <a:r>
              <a:rPr lang="en-US" sz="3500" i="1" baseline="-30000" dirty="0" err="1" smtClean="0">
                <a:solidFill>
                  <a:srgbClr val="000000"/>
                </a:solidFill>
                <a:latin typeface="Arial Unicode MS" pitchFamily="34" charset="-128"/>
                <a:ea typeface="Times New Roman" pitchFamily="18" charset="0"/>
                <a:cs typeface="Courier New" pitchFamily="49" charset="0"/>
              </a:rPr>
              <a:t>s</a:t>
            </a:r>
            <a:r>
              <a:rPr lang="en-US" sz="3500" dirty="0" smtClean="0">
                <a:solidFill>
                  <a:srgbClr val="000000"/>
                </a:solidFill>
                <a:latin typeface="Arial Unicode MS" pitchFamily="34" charset="-128"/>
                <a:ea typeface="Times New Roman" pitchFamily="18" charset="0"/>
                <a:cs typeface="Courier New" pitchFamily="49" charset="0"/>
              </a:rPr>
              <a:t>)/(1+</a:t>
            </a:r>
            <a:r>
              <a:rPr lang="en-US" sz="3500" i="1" dirty="0" smtClean="0">
                <a:solidFill>
                  <a:srgbClr val="000000"/>
                </a:solidFill>
                <a:latin typeface="Symbol" pitchFamily="18" charset="2"/>
                <a:ea typeface="Times New Roman" pitchFamily="18" charset="0"/>
                <a:cs typeface="Courier New" pitchFamily="49" charset="0"/>
              </a:rPr>
              <a:t> w</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err="1" smtClean="0">
                <a:solidFill>
                  <a:srgbClr val="000000"/>
                </a:solidFill>
                <a:latin typeface="Arial Unicode MS" pitchFamily="34" charset="-128"/>
                <a:ea typeface="Times New Roman" pitchFamily="18" charset="0"/>
                <a:cs typeface="Courier New" pitchFamily="49" charset="0"/>
              </a:rPr>
              <a:t>f</a:t>
            </a:r>
            <a:r>
              <a:rPr lang="en-US" sz="3500" i="1" baseline="-30000" dirty="0" err="1" smtClean="0">
                <a:solidFill>
                  <a:srgbClr val="000000"/>
                </a:solidFill>
                <a:latin typeface="Arial Unicode MS" pitchFamily="34" charset="-128"/>
                <a:ea typeface="Times New Roman" pitchFamily="18" charset="0"/>
                <a:cs typeface="Courier New" pitchFamily="49" charset="0"/>
              </a:rPr>
              <a:t>s</a:t>
            </a:r>
            <a:r>
              <a:rPr lang="en-US" sz="3500" dirty="0" smtClean="0">
                <a:solidFill>
                  <a:srgbClr val="000000"/>
                </a:solidFill>
                <a:latin typeface="Arial Unicode MS" pitchFamily="34" charset="-128"/>
                <a:ea typeface="Times New Roman" pitchFamily="18" charset="0"/>
                <a:cs typeface="Courier New" pitchFamily="49" charset="0"/>
              </a:rPr>
              <a:t>), (-</a:t>
            </a:r>
            <a:r>
              <a:rPr lang="en-US" sz="3500" i="1" dirty="0" smtClean="0">
                <a:solidFill>
                  <a:srgbClr val="000000"/>
                </a:solidFill>
                <a:latin typeface="Symbol" pitchFamily="18" charset="2"/>
                <a:ea typeface="Times New Roman" pitchFamily="18" charset="0"/>
                <a:cs typeface="Courier New" pitchFamily="49" charset="0"/>
              </a:rPr>
              <a:t>a</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smtClean="0">
                <a:solidFill>
                  <a:srgbClr val="000000"/>
                </a:solidFill>
                <a:latin typeface="Symbol" pitchFamily="18" charset="2"/>
                <a:ea typeface="Times New Roman" pitchFamily="18" charset="0"/>
                <a:cs typeface="Courier New" pitchFamily="49" charset="0"/>
              </a:rPr>
              <a:t>w</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err="1" smtClean="0">
                <a:solidFill>
                  <a:srgbClr val="000000"/>
                </a:solidFill>
                <a:latin typeface="Arial Unicode MS" pitchFamily="34" charset="-128"/>
                <a:ea typeface="Times New Roman" pitchFamily="18" charset="0"/>
                <a:cs typeface="Courier New" pitchFamily="49" charset="0"/>
              </a:rPr>
              <a:t>f</a:t>
            </a:r>
            <a:r>
              <a:rPr lang="en-US" sz="3500" i="1" baseline="-30000" dirty="0" err="1" smtClean="0">
                <a:solidFill>
                  <a:srgbClr val="000000"/>
                </a:solidFill>
                <a:latin typeface="Arial Unicode MS" pitchFamily="34" charset="-128"/>
                <a:ea typeface="Times New Roman" pitchFamily="18" charset="0"/>
                <a:cs typeface="Courier New" pitchFamily="49" charset="0"/>
              </a:rPr>
              <a:t>s</a:t>
            </a:r>
            <a:r>
              <a:rPr lang="en-US" sz="3500" dirty="0" smtClean="0">
                <a:solidFill>
                  <a:srgbClr val="000000"/>
                </a:solidFill>
                <a:latin typeface="Arial Unicode MS" pitchFamily="34" charset="-128"/>
                <a:ea typeface="Times New Roman" pitchFamily="18" charset="0"/>
                <a:cs typeface="Courier New" pitchFamily="49" charset="0"/>
              </a:rPr>
              <a:t>)/(1+</a:t>
            </a:r>
            <a:r>
              <a:rPr lang="en-US" sz="3500" i="1" dirty="0" smtClean="0">
                <a:solidFill>
                  <a:srgbClr val="000000"/>
                </a:solidFill>
                <a:latin typeface="Symbol" pitchFamily="18" charset="2"/>
                <a:ea typeface="Times New Roman" pitchFamily="18" charset="0"/>
                <a:cs typeface="Courier New" pitchFamily="49" charset="0"/>
              </a:rPr>
              <a:t> w</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err="1" smtClean="0">
                <a:solidFill>
                  <a:srgbClr val="000000"/>
                </a:solidFill>
                <a:latin typeface="Arial Unicode MS" pitchFamily="34" charset="-128"/>
                <a:ea typeface="Times New Roman" pitchFamily="18" charset="0"/>
                <a:cs typeface="Courier New" pitchFamily="49" charset="0"/>
              </a:rPr>
              <a:t>f</a:t>
            </a:r>
            <a:r>
              <a:rPr lang="en-US" sz="3500" i="1" baseline="-30000" dirty="0" err="1" smtClean="0">
                <a:solidFill>
                  <a:srgbClr val="000000"/>
                </a:solidFill>
                <a:latin typeface="Arial Unicode MS" pitchFamily="34" charset="-128"/>
                <a:ea typeface="Times New Roman" pitchFamily="18" charset="0"/>
                <a:cs typeface="Courier New" pitchFamily="49" charset="0"/>
              </a:rPr>
              <a:t>s</a:t>
            </a:r>
            <a:r>
              <a:rPr lang="en-US" sz="3500" dirty="0" smtClean="0">
                <a:solidFill>
                  <a:srgbClr val="000000"/>
                </a:solidFill>
                <a:latin typeface="Arial Unicode MS" pitchFamily="34" charset="-128"/>
                <a:ea typeface="Times New Roman" pitchFamily="18" charset="0"/>
                <a:cs typeface="Courier New" pitchFamily="49" charset="0"/>
              </a:rPr>
              <a:t>)];	</a:t>
            </a:r>
          </a:p>
          <a:p>
            <a:pPr eaLnBrk="1" hangingPunct="1">
              <a:lnSpc>
                <a:spcPct val="80000"/>
              </a:lnSpc>
              <a:buFont typeface="Symbol" pitchFamily="18" charset="2"/>
              <a:buNone/>
            </a:pPr>
            <a:r>
              <a:rPr lang="en-US" sz="3500" dirty="0" smtClean="0">
                <a:solidFill>
                  <a:schemeClr val="accent2"/>
                </a:solidFill>
                <a:latin typeface="Arial Unicode MS" pitchFamily="34" charset="-128"/>
                <a:ea typeface="Times New Roman" pitchFamily="18" charset="0"/>
                <a:cs typeface="Courier New" pitchFamily="49" charset="0"/>
              </a:rPr>
              <a:t>denominator of Transfer Function</a:t>
            </a:r>
          </a:p>
          <a:p>
            <a:pPr eaLnBrk="1" hangingPunct="1">
              <a:lnSpc>
                <a:spcPct val="80000"/>
              </a:lnSpc>
              <a:buFont typeface="Symbol" pitchFamily="18" charset="2"/>
              <a:buNone/>
            </a:pPr>
            <a:r>
              <a:rPr lang="en-US" sz="3500" dirty="0" smtClean="0">
                <a:solidFill>
                  <a:srgbClr val="000000"/>
                </a:solidFill>
                <a:latin typeface="Arial Unicode MS" pitchFamily="34" charset="-128"/>
                <a:ea typeface="Times New Roman" pitchFamily="18" charset="0"/>
                <a:cs typeface="Courier New" pitchFamily="49" charset="0"/>
              </a:rPr>
              <a:t>A = [1, -(1-</a:t>
            </a:r>
            <a:r>
              <a:rPr lang="en-US" sz="3500" i="1" dirty="0" smtClean="0">
                <a:solidFill>
                  <a:srgbClr val="000000"/>
                </a:solidFill>
                <a:latin typeface="Symbol" pitchFamily="18" charset="2"/>
                <a:ea typeface="Times New Roman" pitchFamily="18" charset="0"/>
                <a:cs typeface="Courier New" pitchFamily="49" charset="0"/>
              </a:rPr>
              <a:t> w</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err="1" smtClean="0">
                <a:solidFill>
                  <a:srgbClr val="000000"/>
                </a:solidFill>
                <a:latin typeface="Arial Unicode MS" pitchFamily="34" charset="-128"/>
                <a:ea typeface="Times New Roman" pitchFamily="18" charset="0"/>
                <a:cs typeface="Courier New" pitchFamily="49" charset="0"/>
              </a:rPr>
              <a:t>f</a:t>
            </a:r>
            <a:r>
              <a:rPr lang="en-US" sz="3500" i="1" baseline="-30000" dirty="0" err="1" smtClean="0">
                <a:solidFill>
                  <a:srgbClr val="000000"/>
                </a:solidFill>
                <a:latin typeface="Arial Unicode MS" pitchFamily="34" charset="-128"/>
                <a:ea typeface="Times New Roman" pitchFamily="18" charset="0"/>
                <a:cs typeface="Courier New" pitchFamily="49" charset="0"/>
              </a:rPr>
              <a:t>s</a:t>
            </a:r>
            <a:r>
              <a:rPr lang="en-US" sz="3500" dirty="0" smtClean="0">
                <a:solidFill>
                  <a:srgbClr val="000000"/>
                </a:solidFill>
                <a:latin typeface="Arial Unicode MS" pitchFamily="34" charset="-128"/>
                <a:ea typeface="Times New Roman" pitchFamily="18" charset="0"/>
                <a:cs typeface="Courier New" pitchFamily="49" charset="0"/>
              </a:rPr>
              <a:t>)/(1+</a:t>
            </a:r>
            <a:r>
              <a:rPr lang="en-US" sz="3500" i="1" dirty="0" smtClean="0">
                <a:solidFill>
                  <a:srgbClr val="000000"/>
                </a:solidFill>
                <a:latin typeface="Symbol" pitchFamily="18" charset="2"/>
                <a:ea typeface="Times New Roman" pitchFamily="18" charset="0"/>
                <a:cs typeface="Courier New" pitchFamily="49" charset="0"/>
              </a:rPr>
              <a:t> w</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err="1" smtClean="0">
                <a:solidFill>
                  <a:srgbClr val="000000"/>
                </a:solidFill>
                <a:latin typeface="Arial Unicode MS" pitchFamily="34" charset="-128"/>
                <a:ea typeface="Times New Roman" pitchFamily="18" charset="0"/>
                <a:cs typeface="Courier New" pitchFamily="49" charset="0"/>
              </a:rPr>
              <a:t>f</a:t>
            </a:r>
            <a:r>
              <a:rPr lang="en-US" sz="3500" i="1" baseline="-30000" dirty="0" err="1" smtClean="0">
                <a:solidFill>
                  <a:srgbClr val="000000"/>
                </a:solidFill>
                <a:latin typeface="Arial Unicode MS" pitchFamily="34" charset="-128"/>
                <a:ea typeface="Times New Roman" pitchFamily="18" charset="0"/>
                <a:cs typeface="Courier New" pitchFamily="49" charset="0"/>
              </a:rPr>
              <a:t>s</a:t>
            </a:r>
            <a:r>
              <a:rPr lang="en-US" sz="3500" dirty="0" smtClean="0">
                <a:solidFill>
                  <a:srgbClr val="000000"/>
                </a:solidFill>
                <a:latin typeface="Arial Unicode MS" pitchFamily="34" charset="-128"/>
                <a:ea typeface="Times New Roman" pitchFamily="18" charset="0"/>
                <a:cs typeface="Courier New" pitchFamily="49" charset="0"/>
              </a:rPr>
              <a:t>)] ;	 </a:t>
            </a:r>
          </a:p>
          <a:p>
            <a:pPr eaLnBrk="1" hangingPunct="1">
              <a:lnSpc>
                <a:spcPct val="80000"/>
              </a:lnSpc>
              <a:buFont typeface="Wingdings" pitchFamily="2" charset="2"/>
              <a:buNone/>
            </a:pPr>
            <a:r>
              <a:rPr lang="en-US" sz="3500" dirty="0" smtClean="0">
                <a:solidFill>
                  <a:srgbClr val="000000"/>
                </a:solidFill>
                <a:latin typeface="Arial Unicode MS" pitchFamily="34" charset="-128"/>
                <a:ea typeface="Times New Roman" pitchFamily="18" charset="0"/>
                <a:cs typeface="Courier New" pitchFamily="49" charset="0"/>
              </a:rPr>
              <a:t>if (abs(</a:t>
            </a:r>
            <a:r>
              <a:rPr lang="en-US" sz="3500" i="1" dirty="0" smtClean="0">
                <a:solidFill>
                  <a:srgbClr val="000000"/>
                </a:solidFill>
                <a:latin typeface="Symbol" pitchFamily="18" charset="2"/>
                <a:ea typeface="Times New Roman" pitchFamily="18" charset="0"/>
                <a:cs typeface="Courier New" pitchFamily="49" charset="0"/>
              </a:rPr>
              <a:t>q</a:t>
            </a:r>
            <a:r>
              <a:rPr lang="en-US" sz="3500" dirty="0" smtClean="0">
                <a:solidFill>
                  <a:srgbClr val="000000"/>
                </a:solidFill>
                <a:latin typeface="Arial Unicode MS" pitchFamily="34" charset="-128"/>
                <a:ea typeface="Times New Roman" pitchFamily="18" charset="0"/>
                <a:cs typeface="Courier New" pitchFamily="49" charset="0"/>
              </a:rPr>
              <a:t>) &lt; 90) </a:t>
            </a:r>
            <a:r>
              <a:rPr lang="en-US" sz="3500" dirty="0" err="1" smtClean="0">
                <a:solidFill>
                  <a:srgbClr val="000000"/>
                </a:solidFill>
                <a:latin typeface="Arial Unicode MS" pitchFamily="34" charset="-128"/>
                <a:ea typeface="Times New Roman" pitchFamily="18" charset="0"/>
                <a:cs typeface="Courier New" pitchFamily="49" charset="0"/>
              </a:rPr>
              <a:t>gdelay</a:t>
            </a:r>
            <a:r>
              <a:rPr lang="en-US" sz="3500" dirty="0" smtClean="0">
                <a:solidFill>
                  <a:srgbClr val="000000"/>
                </a:solidFill>
                <a:latin typeface="Arial Unicode MS" pitchFamily="34" charset="-128"/>
                <a:ea typeface="Times New Roman" pitchFamily="18" charset="0"/>
                <a:cs typeface="Courier New" pitchFamily="49" charset="0"/>
              </a:rPr>
              <a:t> = -</a:t>
            </a:r>
            <a:r>
              <a:rPr lang="en-US" sz="3500" i="1" dirty="0" err="1" smtClean="0">
                <a:solidFill>
                  <a:srgbClr val="000000"/>
                </a:solidFill>
                <a:latin typeface="Arial Unicode MS" pitchFamily="34" charset="-128"/>
                <a:ea typeface="Times New Roman" pitchFamily="18" charset="0"/>
                <a:cs typeface="Courier New" pitchFamily="49" charset="0"/>
              </a:rPr>
              <a:t>f</a:t>
            </a:r>
            <a:r>
              <a:rPr lang="en-US" sz="3500" i="1" baseline="-30000" dirty="0" err="1" smtClean="0">
                <a:solidFill>
                  <a:srgbClr val="000000"/>
                </a:solidFill>
                <a:latin typeface="Arial Unicode MS" pitchFamily="34" charset="-128"/>
                <a:ea typeface="Times New Roman" pitchFamily="18" charset="0"/>
                <a:cs typeface="Courier New" pitchFamily="49" charset="0"/>
              </a:rPr>
              <a:t>s</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smtClean="0">
                <a:solidFill>
                  <a:srgbClr val="000000"/>
                </a:solidFill>
                <a:latin typeface="Symbol" pitchFamily="18" charset="2"/>
                <a:ea typeface="Times New Roman" pitchFamily="18" charset="0"/>
                <a:cs typeface="Courier New" pitchFamily="49" charset="0"/>
              </a:rPr>
              <a:t> w</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dirty="0" err="1" smtClean="0">
                <a:solidFill>
                  <a:srgbClr val="000000"/>
                </a:solidFill>
                <a:latin typeface="Arial Unicode MS" pitchFamily="34" charset="-128"/>
                <a:ea typeface="Times New Roman" pitchFamily="18" charset="0"/>
                <a:cs typeface="Courier New" pitchFamily="49" charset="0"/>
              </a:rPr>
              <a:t>cos</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smtClean="0">
                <a:solidFill>
                  <a:srgbClr val="000000"/>
                </a:solidFill>
                <a:latin typeface="Symbol" pitchFamily="18" charset="2"/>
                <a:ea typeface="Times New Roman" pitchFamily="18" charset="0"/>
                <a:cs typeface="Courier New" pitchFamily="49" charset="0"/>
              </a:rPr>
              <a:t>q</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smtClean="0">
                <a:solidFill>
                  <a:srgbClr val="000000"/>
                </a:solidFill>
                <a:latin typeface="Symbol" pitchFamily="18" charset="2"/>
                <a:ea typeface="Times New Roman" pitchFamily="18" charset="0"/>
                <a:cs typeface="Courier New" pitchFamily="49" charset="0"/>
              </a:rPr>
              <a:t>p</a:t>
            </a:r>
            <a:r>
              <a:rPr lang="en-US" sz="3500" dirty="0" smtClean="0">
                <a:solidFill>
                  <a:srgbClr val="000000"/>
                </a:solidFill>
                <a:latin typeface="Arial Unicode MS" pitchFamily="34" charset="-128"/>
                <a:ea typeface="Times New Roman" pitchFamily="18" charset="0"/>
                <a:cs typeface="Courier New" pitchFamily="49" charset="0"/>
              </a:rPr>
              <a:t>/180) - 1);</a:t>
            </a:r>
          </a:p>
          <a:p>
            <a:pPr eaLnBrk="1" hangingPunct="1">
              <a:lnSpc>
                <a:spcPct val="80000"/>
              </a:lnSpc>
              <a:buFont typeface="Wingdings" pitchFamily="2" charset="2"/>
              <a:buNone/>
            </a:pPr>
            <a:r>
              <a:rPr lang="en-US" sz="3500" dirty="0" smtClean="0">
                <a:solidFill>
                  <a:srgbClr val="000000"/>
                </a:solidFill>
                <a:latin typeface="Arial Unicode MS" pitchFamily="34" charset="-128"/>
                <a:ea typeface="Times New Roman" pitchFamily="18" charset="0"/>
                <a:cs typeface="Courier New" pitchFamily="49" charset="0"/>
              </a:rPr>
              <a:t>else </a:t>
            </a:r>
            <a:r>
              <a:rPr lang="en-US" sz="3500" dirty="0" err="1" smtClean="0">
                <a:solidFill>
                  <a:srgbClr val="000000"/>
                </a:solidFill>
                <a:latin typeface="Arial Unicode MS" pitchFamily="34" charset="-128"/>
                <a:ea typeface="Times New Roman" pitchFamily="18" charset="0"/>
                <a:cs typeface="Courier New" pitchFamily="49" charset="0"/>
              </a:rPr>
              <a:t>gdelay</a:t>
            </a:r>
            <a:r>
              <a:rPr lang="en-US" sz="3500" dirty="0" smtClean="0">
                <a:solidFill>
                  <a:srgbClr val="000000"/>
                </a:solidFill>
                <a:latin typeface="Arial Unicode MS" pitchFamily="34" charset="-128"/>
                <a:ea typeface="Times New Roman" pitchFamily="18" charset="0"/>
                <a:cs typeface="Courier New" pitchFamily="49" charset="0"/>
              </a:rPr>
              <a:t> = </a:t>
            </a:r>
            <a:r>
              <a:rPr lang="en-US" sz="3500" i="1" dirty="0" err="1" smtClean="0">
                <a:solidFill>
                  <a:srgbClr val="000000"/>
                </a:solidFill>
                <a:latin typeface="Arial Unicode MS" pitchFamily="34" charset="-128"/>
                <a:ea typeface="Times New Roman" pitchFamily="18" charset="0"/>
                <a:cs typeface="Courier New" pitchFamily="49" charset="0"/>
              </a:rPr>
              <a:t>f</a:t>
            </a:r>
            <a:r>
              <a:rPr lang="en-US" sz="3500" i="1" baseline="-30000" dirty="0" err="1" smtClean="0">
                <a:solidFill>
                  <a:srgbClr val="000000"/>
                </a:solidFill>
                <a:latin typeface="Arial Unicode MS" pitchFamily="34" charset="-128"/>
                <a:ea typeface="Times New Roman" pitchFamily="18" charset="0"/>
                <a:cs typeface="Courier New" pitchFamily="49" charset="0"/>
              </a:rPr>
              <a:t>s</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i="1" dirty="0" smtClean="0">
                <a:solidFill>
                  <a:srgbClr val="000000"/>
                </a:solidFill>
                <a:latin typeface="Symbol" pitchFamily="18" charset="2"/>
                <a:ea typeface="Times New Roman" pitchFamily="18" charset="0"/>
                <a:cs typeface="Courier New" pitchFamily="49" charset="0"/>
              </a:rPr>
              <a:t>w</a:t>
            </a:r>
            <a:r>
              <a:rPr lang="en-US" sz="3500" baseline="-30000" dirty="0" smtClean="0">
                <a:solidFill>
                  <a:srgbClr val="000000"/>
                </a:solidFill>
                <a:latin typeface="Arial Unicode MS" pitchFamily="34" charset="-128"/>
                <a:ea typeface="Times New Roman" pitchFamily="18" charset="0"/>
                <a:cs typeface="Courier New" pitchFamily="49" charset="0"/>
              </a:rPr>
              <a:t>0</a:t>
            </a:r>
            <a:r>
              <a:rPr lang="en-US" sz="3500" dirty="0" smtClean="0">
                <a:solidFill>
                  <a:srgbClr val="000000"/>
                </a:solidFill>
                <a:latin typeface="Arial Unicode MS" pitchFamily="34" charset="-128"/>
                <a:ea typeface="Times New Roman" pitchFamily="18" charset="0"/>
                <a:cs typeface="Courier New" pitchFamily="49" charset="0"/>
              </a:rPr>
              <a:t>*((abs(</a:t>
            </a:r>
            <a:r>
              <a:rPr lang="en-US" sz="3500" i="1" dirty="0" smtClean="0">
                <a:solidFill>
                  <a:srgbClr val="000000"/>
                </a:solidFill>
                <a:latin typeface="Symbol" pitchFamily="18" charset="2"/>
                <a:ea typeface="Times New Roman" pitchFamily="18" charset="0"/>
                <a:cs typeface="Courier New" pitchFamily="49" charset="0"/>
              </a:rPr>
              <a:t>q</a:t>
            </a:r>
            <a:r>
              <a:rPr lang="en-US" sz="3500" dirty="0" smtClean="0">
                <a:solidFill>
                  <a:srgbClr val="000000"/>
                </a:solidFill>
                <a:latin typeface="Arial Unicode MS" pitchFamily="34" charset="-128"/>
                <a:ea typeface="Times New Roman" pitchFamily="18" charset="0"/>
                <a:cs typeface="Courier New" pitchFamily="49" charset="0"/>
              </a:rPr>
              <a:t>) - 90)*</a:t>
            </a:r>
            <a:r>
              <a:rPr lang="en-US" sz="3500" i="1" dirty="0" smtClean="0">
                <a:solidFill>
                  <a:srgbClr val="000000"/>
                </a:solidFill>
                <a:latin typeface="Symbol" pitchFamily="18" charset="2"/>
                <a:ea typeface="Times New Roman" pitchFamily="18" charset="0"/>
                <a:cs typeface="Courier New" pitchFamily="49" charset="0"/>
              </a:rPr>
              <a:t>p</a:t>
            </a:r>
            <a:r>
              <a:rPr lang="en-US" sz="3500" dirty="0" smtClean="0">
                <a:solidFill>
                  <a:srgbClr val="000000"/>
                </a:solidFill>
                <a:latin typeface="Arial Unicode MS" pitchFamily="34" charset="-128"/>
                <a:ea typeface="Times New Roman" pitchFamily="18" charset="0"/>
                <a:cs typeface="Courier New" pitchFamily="49" charset="0"/>
              </a:rPr>
              <a:t>/180 + 1);</a:t>
            </a:r>
          </a:p>
          <a:p>
            <a:pPr eaLnBrk="1" hangingPunct="1">
              <a:lnSpc>
                <a:spcPct val="80000"/>
              </a:lnSpc>
              <a:buFont typeface="Wingdings" pitchFamily="2" charset="2"/>
              <a:buNone/>
            </a:pPr>
            <a:r>
              <a:rPr lang="en-US" sz="3500" dirty="0" smtClean="0">
                <a:solidFill>
                  <a:srgbClr val="000000"/>
                </a:solidFill>
                <a:latin typeface="Arial Unicode MS" pitchFamily="34" charset="-128"/>
                <a:ea typeface="Times New Roman" pitchFamily="18" charset="0"/>
                <a:cs typeface="Courier New" pitchFamily="49" charset="0"/>
              </a:rPr>
              <a:t>a = (1-gdelay)/(1+gdelay);      </a:t>
            </a:r>
          </a:p>
          <a:p>
            <a:pPr eaLnBrk="1" hangingPunct="1">
              <a:lnSpc>
                <a:spcPct val="80000"/>
              </a:lnSpc>
              <a:buFont typeface="Wingdings" pitchFamily="2" charset="2"/>
              <a:buNone/>
            </a:pPr>
            <a:r>
              <a:rPr lang="en-US" sz="3500" dirty="0" err="1" smtClean="0">
                <a:solidFill>
                  <a:schemeClr val="accent2"/>
                </a:solidFill>
                <a:latin typeface="Arial Unicode MS" pitchFamily="34" charset="-128"/>
                <a:ea typeface="Times New Roman" pitchFamily="18" charset="0"/>
                <a:cs typeface="Courier New" pitchFamily="49" charset="0"/>
              </a:rPr>
              <a:t>allpass</a:t>
            </a:r>
            <a:r>
              <a:rPr lang="en-US" sz="3500" dirty="0" smtClean="0">
                <a:solidFill>
                  <a:schemeClr val="accent2"/>
                </a:solidFill>
                <a:latin typeface="Arial Unicode MS" pitchFamily="34" charset="-128"/>
                <a:ea typeface="Times New Roman" pitchFamily="18" charset="0"/>
                <a:cs typeface="Courier New" pitchFamily="49" charset="0"/>
              </a:rPr>
              <a:t> filter coefficient</a:t>
            </a:r>
          </a:p>
          <a:p>
            <a:pPr eaLnBrk="1" hangingPunct="1">
              <a:lnSpc>
                <a:spcPct val="80000"/>
              </a:lnSpc>
              <a:buFont typeface="Wingdings" pitchFamily="2" charset="2"/>
              <a:buNone/>
            </a:pPr>
            <a:r>
              <a:rPr lang="en-US" sz="3500" dirty="0" err="1" smtClean="0">
                <a:solidFill>
                  <a:srgbClr val="000000"/>
                </a:solidFill>
                <a:latin typeface="Arial Unicode MS" pitchFamily="34" charset="-128"/>
                <a:ea typeface="Times New Roman" pitchFamily="18" charset="0"/>
                <a:cs typeface="Courier New" pitchFamily="49" charset="0"/>
              </a:rPr>
              <a:t>out</a:t>
            </a:r>
            <a:r>
              <a:rPr lang="en-US" sz="3500" baseline="-30000" dirty="0" err="1" smtClean="0">
                <a:solidFill>
                  <a:srgbClr val="000000"/>
                </a:solidFill>
                <a:latin typeface="Arial Unicode MS" pitchFamily="34" charset="-128"/>
                <a:ea typeface="Times New Roman" pitchFamily="18" charset="0"/>
                <a:cs typeface="Courier New" pitchFamily="49" charset="0"/>
              </a:rPr>
              <a:t>magn</a:t>
            </a:r>
            <a:r>
              <a:rPr lang="en-US" sz="3500" dirty="0" smtClean="0">
                <a:solidFill>
                  <a:srgbClr val="000000"/>
                </a:solidFill>
                <a:latin typeface="Arial Unicode MS" pitchFamily="34" charset="-128"/>
                <a:ea typeface="Times New Roman" pitchFamily="18" charset="0"/>
                <a:cs typeface="Courier New" pitchFamily="49" charset="0"/>
              </a:rPr>
              <a:t> = filter(B, A, input);</a:t>
            </a:r>
          </a:p>
          <a:p>
            <a:pPr eaLnBrk="1" hangingPunct="1">
              <a:lnSpc>
                <a:spcPct val="80000"/>
              </a:lnSpc>
              <a:buFont typeface="Wingdings" pitchFamily="2" charset="2"/>
              <a:buNone/>
            </a:pPr>
            <a:r>
              <a:rPr lang="en-US" sz="3500" dirty="0" smtClean="0">
                <a:solidFill>
                  <a:srgbClr val="000000"/>
                </a:solidFill>
                <a:latin typeface="Arial Unicode MS" pitchFamily="34" charset="-128"/>
                <a:ea typeface="Times New Roman" pitchFamily="18" charset="0"/>
                <a:cs typeface="Courier New" pitchFamily="49" charset="0"/>
              </a:rPr>
              <a:t>output = filter([a, 1],[1, a], </a:t>
            </a:r>
            <a:r>
              <a:rPr lang="en-US" sz="3500" dirty="0" err="1" smtClean="0">
                <a:solidFill>
                  <a:srgbClr val="000000"/>
                </a:solidFill>
                <a:latin typeface="Arial Unicode MS" pitchFamily="34" charset="-128"/>
                <a:ea typeface="Times New Roman" pitchFamily="18" charset="0"/>
                <a:cs typeface="Courier New" pitchFamily="49" charset="0"/>
              </a:rPr>
              <a:t>out</a:t>
            </a:r>
            <a:r>
              <a:rPr lang="en-US" sz="3500" baseline="-30000" dirty="0" err="1" smtClean="0">
                <a:solidFill>
                  <a:srgbClr val="000000"/>
                </a:solidFill>
                <a:latin typeface="Arial Unicode MS" pitchFamily="34" charset="-128"/>
                <a:ea typeface="Times New Roman" pitchFamily="18" charset="0"/>
                <a:cs typeface="Courier New" pitchFamily="49" charset="0"/>
              </a:rPr>
              <a:t>magn</a:t>
            </a:r>
            <a:r>
              <a:rPr lang="en-US" sz="3500" dirty="0" smtClean="0">
                <a:solidFill>
                  <a:srgbClr val="000000"/>
                </a:solidFill>
                <a:latin typeface="Arial Unicode MS" pitchFamily="34" charset="-128"/>
                <a:ea typeface="Times New Roman" pitchFamily="18" charset="0"/>
                <a:cs typeface="Courier New" pitchFamily="49" charset="0"/>
              </a:rPr>
              <a:t>);</a:t>
            </a:r>
            <a:r>
              <a:rPr lang="en-US" sz="3500" dirty="0" smtClean="0">
                <a:ea typeface="Times New Roman" pitchFamily="18" charset="0"/>
                <a:cs typeface="Courier New" pitchFamily="49" charset="0"/>
              </a:rPr>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129" y="677934"/>
            <a:ext cx="12544671" cy="1351809"/>
          </a:xfrm>
        </p:spPr>
        <p:txBody>
          <a:bodyPr/>
          <a:lstStyle/>
          <a:p>
            <a:pPr fontAlgn="auto">
              <a:spcAft>
                <a:spcPts val="0"/>
              </a:spcAft>
              <a:defRPr/>
            </a:pPr>
            <a:r>
              <a:rPr lang="en-GB" dirty="0" smtClean="0">
                <a:solidFill>
                  <a:schemeClr val="tx2">
                    <a:satMod val="200000"/>
                  </a:schemeClr>
                </a:solidFill>
              </a:rPr>
              <a:t>Why Spatial Audio beyond stereo</a:t>
            </a:r>
            <a:endParaRPr lang="en-GB" dirty="0">
              <a:solidFill>
                <a:schemeClr val="tx2">
                  <a:satMod val="200000"/>
                </a:schemeClr>
              </a:solidFill>
            </a:endParaRPr>
          </a:p>
        </p:txBody>
      </p:sp>
      <p:sp>
        <p:nvSpPr>
          <p:cNvPr id="18434" name="Content Placeholder 2"/>
          <p:cNvSpPr>
            <a:spLocks noGrp="1"/>
          </p:cNvSpPr>
          <p:nvPr>
            <p:ph idx="1"/>
          </p:nvPr>
        </p:nvSpPr>
        <p:spPr>
          <a:xfrm>
            <a:off x="1300480" y="2029744"/>
            <a:ext cx="11054080" cy="2847057"/>
          </a:xfrm>
        </p:spPr>
        <p:txBody>
          <a:bodyPr/>
          <a:lstStyle/>
          <a:p>
            <a:r>
              <a:rPr lang="en-GB" smtClean="0"/>
              <a:t>Be immersed in a film world</a:t>
            </a:r>
          </a:p>
          <a:p>
            <a:r>
              <a:rPr lang="en-GB" smtClean="0"/>
              <a:t>Feel you are the game character</a:t>
            </a:r>
          </a:p>
          <a:p>
            <a:r>
              <a:rPr lang="en-GB" smtClean="0"/>
              <a:t>Re-live your favourite concert</a:t>
            </a:r>
          </a:p>
        </p:txBody>
      </p:sp>
      <p:sp>
        <p:nvSpPr>
          <p:cNvPr id="18435" name="Content Placeholder 2"/>
          <p:cNvSpPr txBox="1">
            <a:spLocks/>
          </p:cNvSpPr>
          <p:nvPr/>
        </p:nvSpPr>
        <p:spPr bwMode="auto">
          <a:xfrm>
            <a:off x="1341120" y="5486400"/>
            <a:ext cx="11054080" cy="2849316"/>
          </a:xfrm>
          <a:prstGeom prst="rect">
            <a:avLst/>
          </a:prstGeom>
          <a:noFill/>
          <a:ln w="9525">
            <a:noFill/>
            <a:miter lim="800000"/>
            <a:headEnd/>
            <a:tailEnd/>
          </a:ln>
        </p:spPr>
        <p:txBody>
          <a:bodyPr lIns="130046" tIns="65023" rIns="130046" bIns="65023"/>
          <a:lstStyle/>
          <a:p>
            <a:pPr marL="584756" indent="-487672">
              <a:spcBef>
                <a:spcPts val="996"/>
              </a:spcBef>
              <a:buClr>
                <a:schemeClr val="tx2"/>
              </a:buClr>
              <a:buSzPct val="95000"/>
              <a:buFont typeface="Wingdings" pitchFamily="2" charset="2"/>
              <a:buChar char=""/>
            </a:pPr>
            <a:r>
              <a:rPr lang="en-GB" sz="4300" dirty="0">
                <a:latin typeface="Corbel" pitchFamily="34" charset="0"/>
              </a:rPr>
              <a:t>Envelopment – 2D attribute</a:t>
            </a:r>
          </a:p>
          <a:p>
            <a:pPr marL="584756" indent="-487672">
              <a:spcBef>
                <a:spcPts val="996"/>
              </a:spcBef>
              <a:buClr>
                <a:schemeClr val="tx2"/>
              </a:buClr>
              <a:buSzPct val="95000"/>
              <a:buFont typeface="Wingdings" pitchFamily="2" charset="2"/>
              <a:buChar char=""/>
            </a:pPr>
            <a:r>
              <a:rPr lang="en-GB" sz="4300" dirty="0">
                <a:latin typeface="Corbel" pitchFamily="34" charset="0"/>
              </a:rPr>
              <a:t>Engulfment – 3D attribute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The Dolby Evolution</a:t>
            </a:r>
            <a:endParaRPr lang="en-GB" dirty="0">
              <a:solidFill>
                <a:schemeClr val="tx2">
                  <a:satMod val="200000"/>
                </a:schemeClr>
              </a:solidFill>
            </a:endParaRPr>
          </a:p>
        </p:txBody>
      </p:sp>
      <p:pic>
        <p:nvPicPr>
          <p:cNvPr id="20482" name="Picture 2" descr="C:\Users\Martin\Desktop\Spatial_Audio_Lecture-14.png"/>
          <p:cNvPicPr>
            <a:picLocks noChangeAspect="1" noChangeArrowheads="1"/>
          </p:cNvPicPr>
          <p:nvPr/>
        </p:nvPicPr>
        <p:blipFill>
          <a:blip r:embed="rId3" cstate="print"/>
          <a:srcRect/>
          <a:stretch>
            <a:fillRect/>
          </a:stretch>
        </p:blipFill>
        <p:spPr bwMode="auto">
          <a:xfrm>
            <a:off x="609600" y="1930401"/>
            <a:ext cx="12293601" cy="4368799"/>
          </a:xfrm>
          <a:prstGeom prst="rect">
            <a:avLst/>
          </a:prstGeom>
          <a:noFill/>
          <a:ln w="9525">
            <a:noFill/>
            <a:miter lim="800000"/>
            <a:headEnd/>
            <a:tailEnd/>
          </a:ln>
        </p:spPr>
      </p:pic>
      <p:sp>
        <p:nvSpPr>
          <p:cNvPr id="5" name="Content Placeholder 2"/>
          <p:cNvSpPr>
            <a:spLocks noGrp="1"/>
          </p:cNvSpPr>
          <p:nvPr>
            <p:ph idx="1"/>
          </p:nvPr>
        </p:nvSpPr>
        <p:spPr>
          <a:xfrm>
            <a:off x="1341120" y="6502400"/>
            <a:ext cx="11054080" cy="2849316"/>
          </a:xfrm>
        </p:spPr>
        <p:txBody>
          <a:bodyPr>
            <a:normAutofit fontScale="92500" lnSpcReduction="10000"/>
          </a:bodyPr>
          <a:lstStyle/>
          <a:p>
            <a:pPr marL="585207" fontAlgn="auto">
              <a:spcAft>
                <a:spcPts val="0"/>
              </a:spcAft>
              <a:buFont typeface="Wingdings"/>
              <a:buChar char=""/>
              <a:defRPr/>
            </a:pPr>
            <a:r>
              <a:rPr lang="en-GB" dirty="0" smtClean="0"/>
              <a:t>1941, Fantasia – First Multichannel Audio</a:t>
            </a:r>
          </a:p>
          <a:p>
            <a:pPr marL="585207" fontAlgn="auto">
              <a:spcAft>
                <a:spcPts val="0"/>
              </a:spcAft>
              <a:buFont typeface="Wingdings"/>
              <a:buChar char=""/>
              <a:defRPr/>
            </a:pPr>
            <a:r>
              <a:rPr lang="en-GB" dirty="0" smtClean="0"/>
              <a:t>1986 – Stereo TV!!</a:t>
            </a:r>
          </a:p>
          <a:p>
            <a:pPr marL="585207" fontAlgn="auto">
              <a:spcAft>
                <a:spcPts val="0"/>
              </a:spcAft>
              <a:buFont typeface="Wingdings"/>
              <a:buChar char=""/>
              <a:defRPr/>
            </a:pPr>
            <a:r>
              <a:rPr lang="en-GB" dirty="0" smtClean="0"/>
              <a:t>1987 – 4ch Pro Logic</a:t>
            </a:r>
          </a:p>
          <a:p>
            <a:pPr marL="585207" fontAlgn="auto">
              <a:spcAft>
                <a:spcPts val="0"/>
              </a:spcAft>
              <a:buFont typeface="Wingdings"/>
              <a:buChar char=""/>
              <a:defRPr/>
            </a:pPr>
            <a:r>
              <a:rPr lang="en-GB" dirty="0" smtClean="0"/>
              <a:t>1992 – Dolby Digital 5.1</a:t>
            </a:r>
            <a:endParaRPr lang="en-GB"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C:\Users\Martin\Desktop\180px-4_0_channels_(quadrophonic)(quadrophonie)_label.svg copy.png"/>
          <p:cNvPicPr>
            <a:picLocks noChangeAspect="1" noChangeArrowheads="1"/>
          </p:cNvPicPr>
          <p:nvPr/>
        </p:nvPicPr>
        <p:blipFill>
          <a:blip r:embed="rId3" cstate="print"/>
          <a:srcRect/>
          <a:stretch>
            <a:fillRect/>
          </a:stretch>
        </p:blipFill>
        <p:spPr bwMode="auto">
          <a:xfrm>
            <a:off x="1016001" y="-203199"/>
            <a:ext cx="10363200" cy="10363200"/>
          </a:xfrm>
          <a:prstGeom prst="rect">
            <a:avLst/>
          </a:prstGeom>
          <a:noFill/>
          <a:ln w="9525">
            <a:noFill/>
            <a:miter lim="800000"/>
            <a:headEnd/>
            <a:tailEnd/>
          </a:ln>
        </p:spPr>
      </p:pic>
      <p:sp>
        <p:nvSpPr>
          <p:cNvPr id="2" name="Title 1"/>
          <p:cNvSpPr>
            <a:spLocks noGrp="1"/>
          </p:cNvSpPr>
          <p:nvPr>
            <p:ph type="title"/>
          </p:nvPr>
        </p:nvSpPr>
        <p:spPr>
          <a:xfrm>
            <a:off x="3352802" y="1488088"/>
            <a:ext cx="6116319" cy="1300480"/>
          </a:xfrm>
        </p:spPr>
        <p:txBody>
          <a:bodyPr/>
          <a:lstStyle/>
          <a:p>
            <a:pPr fontAlgn="auto">
              <a:spcAft>
                <a:spcPts val="0"/>
              </a:spcAft>
              <a:defRPr/>
            </a:pPr>
            <a:r>
              <a:rPr lang="en-GB" dirty="0" smtClean="0">
                <a:solidFill>
                  <a:schemeClr val="tx2">
                    <a:satMod val="200000"/>
                  </a:schemeClr>
                </a:solidFill>
              </a:rPr>
              <a:t>Early Attempts: </a:t>
            </a:r>
            <a:br>
              <a:rPr lang="en-GB" dirty="0" smtClean="0">
                <a:solidFill>
                  <a:schemeClr val="tx2">
                    <a:satMod val="200000"/>
                  </a:schemeClr>
                </a:solidFill>
              </a:rPr>
            </a:br>
            <a:r>
              <a:rPr lang="en-GB" dirty="0" smtClean="0">
                <a:solidFill>
                  <a:schemeClr val="tx2">
                    <a:satMod val="200000"/>
                  </a:schemeClr>
                </a:solidFill>
              </a:rPr>
              <a:t>Quadraphonic</a:t>
            </a:r>
            <a:endParaRPr lang="en-GB" dirty="0">
              <a:solidFill>
                <a:schemeClr val="tx2">
                  <a:satMod val="200000"/>
                </a:schemeClr>
              </a:solidFill>
            </a:endParaRPr>
          </a:p>
        </p:txBody>
      </p:sp>
      <p:sp>
        <p:nvSpPr>
          <p:cNvPr id="3" name="Content Placeholder 2"/>
          <p:cNvSpPr>
            <a:spLocks noGrp="1"/>
          </p:cNvSpPr>
          <p:nvPr>
            <p:ph idx="1"/>
          </p:nvPr>
        </p:nvSpPr>
        <p:spPr>
          <a:xfrm>
            <a:off x="2743201" y="3860800"/>
            <a:ext cx="7213599" cy="4470400"/>
          </a:xfrm>
        </p:spPr>
        <p:txBody>
          <a:bodyPr>
            <a:normAutofit fontScale="85000" lnSpcReduction="10000"/>
          </a:bodyPr>
          <a:lstStyle/>
          <a:p>
            <a:pPr marL="585207" fontAlgn="auto">
              <a:spcAft>
                <a:spcPts val="0"/>
              </a:spcAft>
              <a:buFont typeface="Wingdings"/>
              <a:buChar char=""/>
              <a:defRPr/>
            </a:pPr>
            <a:r>
              <a:rPr lang="en-GB" dirty="0" smtClean="0"/>
              <a:t>Speaker spaced too far apart</a:t>
            </a:r>
          </a:p>
          <a:p>
            <a:pPr marL="585207" fontAlgn="auto">
              <a:spcAft>
                <a:spcPts val="0"/>
              </a:spcAft>
              <a:buFont typeface="Wingdings"/>
              <a:buChar char=""/>
              <a:defRPr/>
            </a:pPr>
            <a:r>
              <a:rPr lang="en-GB" dirty="0" smtClean="0"/>
              <a:t>Sounds are pulled towards </a:t>
            </a:r>
            <a:br>
              <a:rPr lang="en-GB" dirty="0" smtClean="0"/>
            </a:br>
            <a:r>
              <a:rPr lang="en-GB" dirty="0" smtClean="0"/>
              <a:t>speakers</a:t>
            </a:r>
          </a:p>
          <a:p>
            <a:pPr marL="585207" fontAlgn="auto">
              <a:spcAft>
                <a:spcPts val="0"/>
              </a:spcAft>
              <a:buFont typeface="Wingdings"/>
              <a:buChar char=""/>
              <a:defRPr/>
            </a:pPr>
            <a:r>
              <a:rPr lang="en-GB" dirty="0" smtClean="0"/>
              <a:t>Overall a worse experience </a:t>
            </a:r>
            <a:br>
              <a:rPr lang="en-GB" dirty="0" smtClean="0"/>
            </a:br>
            <a:r>
              <a:rPr lang="en-GB" dirty="0" smtClean="0"/>
              <a:t>than stereo</a:t>
            </a:r>
          </a:p>
          <a:p>
            <a:pPr marL="585207" fontAlgn="auto">
              <a:spcAft>
                <a:spcPts val="0"/>
              </a:spcAft>
              <a:buFont typeface="Wingdings"/>
              <a:buChar char=""/>
              <a:defRPr/>
            </a:pPr>
            <a:r>
              <a:rPr lang="en-GB" dirty="0" smtClean="0"/>
              <a:t>Proved inadequate by Michael </a:t>
            </a:r>
            <a:br>
              <a:rPr lang="en-GB" dirty="0" smtClean="0"/>
            </a:br>
            <a:r>
              <a:rPr lang="en-GB" dirty="0" err="1" smtClean="0"/>
              <a:t>Gerzon</a:t>
            </a:r>
            <a:endParaRPr lang="en-GB"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ITU Recommended 5.1</a:t>
            </a:r>
            <a:endParaRPr lang="en-GB" dirty="0">
              <a:solidFill>
                <a:schemeClr val="tx2">
                  <a:satMod val="200000"/>
                </a:schemeClr>
              </a:solidFill>
            </a:endParaRPr>
          </a:p>
        </p:txBody>
      </p:sp>
      <p:pic>
        <p:nvPicPr>
          <p:cNvPr id="24578" name="Content Placeholder 3" descr="5.1.jpg"/>
          <p:cNvPicPr>
            <a:picLocks noGrp="1" noChangeAspect="1"/>
          </p:cNvPicPr>
          <p:nvPr>
            <p:ph idx="1"/>
          </p:nvPr>
        </p:nvPicPr>
        <p:blipFill>
          <a:blip r:embed="rId3" cstate="print"/>
          <a:srcRect/>
          <a:stretch>
            <a:fillRect/>
          </a:stretch>
        </p:blipFill>
        <p:spPr>
          <a:xfrm>
            <a:off x="2214882" y="1747521"/>
            <a:ext cx="5791199" cy="4754880"/>
          </a:xfrm>
        </p:spPr>
      </p:pic>
      <p:sp>
        <p:nvSpPr>
          <p:cNvPr id="5" name="Content Placeholder 2"/>
          <p:cNvSpPr txBox="1">
            <a:spLocks/>
          </p:cNvSpPr>
          <p:nvPr/>
        </p:nvSpPr>
        <p:spPr>
          <a:xfrm>
            <a:off x="1524001" y="6804942"/>
            <a:ext cx="11054080" cy="2745458"/>
          </a:xfrm>
          <a:prstGeom prst="rect">
            <a:avLst/>
          </a:prstGeom>
        </p:spPr>
        <p:txBody>
          <a:bodyPr lIns="130046" tIns="65023" rIns="130046" bIns="65023">
            <a:normAutofit fontScale="77500" lnSpcReduction="20000"/>
          </a:bodyPr>
          <a:lstStyle/>
          <a:p>
            <a:pPr marL="585207" indent="-487672" algn="l" fontAlgn="auto">
              <a:spcBef>
                <a:spcPts val="996"/>
              </a:spcBef>
              <a:spcAft>
                <a:spcPts val="0"/>
              </a:spcAft>
              <a:buClr>
                <a:schemeClr val="tx2"/>
              </a:buClr>
              <a:buSzPct val="95000"/>
              <a:buFont typeface="Wingdings"/>
              <a:buChar char=""/>
              <a:defRPr/>
            </a:pPr>
            <a:r>
              <a:rPr lang="en-GB" sz="4300" dirty="0">
                <a:latin typeface="+mn-lt"/>
              </a:rPr>
              <a:t>5 Full bandwidth channels</a:t>
            </a:r>
          </a:p>
          <a:p>
            <a:pPr marL="585207" indent="-487672" algn="l" fontAlgn="auto">
              <a:spcBef>
                <a:spcPts val="996"/>
              </a:spcBef>
              <a:spcAft>
                <a:spcPts val="0"/>
              </a:spcAft>
              <a:buClr>
                <a:schemeClr val="tx2"/>
              </a:buClr>
              <a:buSzPct val="95000"/>
              <a:buFont typeface="Wingdings"/>
              <a:buChar char=""/>
              <a:defRPr/>
            </a:pPr>
            <a:r>
              <a:rPr lang="en-GB" sz="4300" dirty="0">
                <a:latin typeface="+mn-lt"/>
              </a:rPr>
              <a:t>Low Frequency Extension channel</a:t>
            </a:r>
          </a:p>
          <a:p>
            <a:pPr marL="585207" indent="-487672" algn="l" fontAlgn="auto">
              <a:spcBef>
                <a:spcPts val="996"/>
              </a:spcBef>
              <a:spcAft>
                <a:spcPts val="0"/>
              </a:spcAft>
              <a:buClr>
                <a:schemeClr val="tx2"/>
              </a:buClr>
              <a:buSzPct val="95000"/>
              <a:buFont typeface="Wingdings"/>
              <a:buChar char=""/>
              <a:defRPr/>
            </a:pPr>
            <a:r>
              <a:rPr lang="en-GB" sz="4300" dirty="0">
                <a:latin typeface="+mn-lt"/>
              </a:rPr>
              <a:t>All speakers equidistant</a:t>
            </a:r>
          </a:p>
          <a:p>
            <a:pPr marL="585207" indent="-487672" algn="l" fontAlgn="auto">
              <a:spcBef>
                <a:spcPts val="996"/>
              </a:spcBef>
              <a:spcAft>
                <a:spcPts val="0"/>
              </a:spcAft>
              <a:buClr>
                <a:schemeClr val="tx2"/>
              </a:buClr>
              <a:buSzPct val="95000"/>
              <a:buFont typeface="Wingdings"/>
              <a:buChar char=""/>
              <a:defRPr/>
            </a:pPr>
            <a:r>
              <a:rPr lang="en-GB" sz="4300" dirty="0">
                <a:latin typeface="+mn-lt"/>
              </a:rPr>
              <a:t>Variations with rear channel at +/-135</a:t>
            </a:r>
          </a:p>
          <a:p>
            <a:pPr marL="585207" indent="-487672" algn="l" fontAlgn="auto">
              <a:spcBef>
                <a:spcPts val="996"/>
              </a:spcBef>
              <a:spcAft>
                <a:spcPts val="0"/>
              </a:spcAft>
              <a:buClr>
                <a:schemeClr val="tx2"/>
              </a:buClr>
              <a:buSzPct val="95000"/>
              <a:buFont typeface="Wingdings"/>
              <a:buChar char=""/>
              <a:defRPr/>
            </a:pPr>
            <a:r>
              <a:rPr lang="en-GB" sz="4300" dirty="0">
                <a:latin typeface="+mn-lt"/>
              </a:rPr>
              <a:t>Large Gap between surround channels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5.1 Recording Arrays</a:t>
            </a:r>
            <a:endParaRPr lang="en-GB" dirty="0">
              <a:solidFill>
                <a:schemeClr val="tx2">
                  <a:satMod val="200000"/>
                </a:schemeClr>
              </a:solidFill>
            </a:endParaRPr>
          </a:p>
        </p:txBody>
      </p:sp>
      <p:pic>
        <p:nvPicPr>
          <p:cNvPr id="26626" name="Picture 3" descr="double-ms-cmit-e.jpg"/>
          <p:cNvPicPr>
            <a:picLocks noChangeAspect="1"/>
          </p:cNvPicPr>
          <p:nvPr/>
        </p:nvPicPr>
        <p:blipFill>
          <a:blip r:embed="rId3" cstate="print"/>
          <a:srcRect/>
          <a:stretch>
            <a:fillRect/>
          </a:stretch>
        </p:blipFill>
        <p:spPr bwMode="auto">
          <a:xfrm>
            <a:off x="6705600" y="1828801"/>
            <a:ext cx="5206436" cy="7213601"/>
          </a:xfrm>
          <a:prstGeom prst="rect">
            <a:avLst/>
          </a:prstGeom>
          <a:noFill/>
          <a:ln w="9525">
            <a:noFill/>
            <a:miter lim="800000"/>
            <a:headEnd/>
            <a:tailEnd/>
          </a:ln>
        </p:spPr>
      </p:pic>
      <p:pic>
        <p:nvPicPr>
          <p:cNvPr id="26627" name="Picture 6" descr="img1904 copy.jpg"/>
          <p:cNvPicPr>
            <a:picLocks noChangeAspect="1"/>
          </p:cNvPicPr>
          <p:nvPr/>
        </p:nvPicPr>
        <p:blipFill>
          <a:blip r:embed="rId4" cstate="print"/>
          <a:srcRect/>
          <a:stretch>
            <a:fillRect/>
          </a:stretch>
        </p:blipFill>
        <p:spPr bwMode="auto">
          <a:xfrm>
            <a:off x="1524001" y="1794934"/>
            <a:ext cx="4470400" cy="7204568"/>
          </a:xfrm>
          <a:prstGeom prst="rect">
            <a:avLst/>
          </a:prstGeom>
          <a:noFill/>
          <a:ln w="9525">
            <a:noFill/>
            <a:miter lim="800000"/>
            <a:headEnd/>
            <a:tailEnd/>
          </a:ln>
        </p:spPr>
      </p:pic>
      <p:sp>
        <p:nvSpPr>
          <p:cNvPr id="26628" name="TextBox 8"/>
          <p:cNvSpPr txBox="1">
            <a:spLocks noChangeArrowheads="1"/>
          </p:cNvSpPr>
          <p:nvPr/>
        </p:nvSpPr>
        <p:spPr bwMode="auto">
          <a:xfrm>
            <a:off x="1780590" y="8940800"/>
            <a:ext cx="4140104" cy="777647"/>
          </a:xfrm>
          <a:prstGeom prst="rect">
            <a:avLst/>
          </a:prstGeom>
          <a:noFill/>
          <a:ln w="9525">
            <a:noFill/>
            <a:miter lim="800000"/>
            <a:headEnd/>
            <a:tailEnd/>
          </a:ln>
        </p:spPr>
        <p:txBody>
          <a:bodyPr wrap="none" lIns="130046" tIns="65023" rIns="130046" bIns="65023">
            <a:spAutoFit/>
          </a:bodyPr>
          <a:lstStyle/>
          <a:p>
            <a:r>
              <a:rPr lang="en-GB" i="1">
                <a:latin typeface="Corbel" pitchFamily="34" charset="0"/>
              </a:rPr>
              <a:t>Hamasaki  Square</a:t>
            </a:r>
          </a:p>
        </p:txBody>
      </p:sp>
      <p:sp>
        <p:nvSpPr>
          <p:cNvPr id="26629" name="TextBox 9"/>
          <p:cNvSpPr txBox="1">
            <a:spLocks noChangeArrowheads="1"/>
          </p:cNvSpPr>
          <p:nvPr/>
        </p:nvSpPr>
        <p:spPr bwMode="auto">
          <a:xfrm>
            <a:off x="7503477" y="8940800"/>
            <a:ext cx="4513796" cy="777647"/>
          </a:xfrm>
          <a:prstGeom prst="rect">
            <a:avLst/>
          </a:prstGeom>
          <a:noFill/>
          <a:ln w="9525">
            <a:noFill/>
            <a:miter lim="800000"/>
            <a:headEnd/>
            <a:tailEnd/>
          </a:ln>
        </p:spPr>
        <p:txBody>
          <a:bodyPr wrap="none" lIns="130046" tIns="65023" rIns="130046" bIns="65023">
            <a:spAutoFit/>
          </a:bodyPr>
          <a:lstStyle/>
          <a:p>
            <a:r>
              <a:rPr lang="en-GB" i="1">
                <a:latin typeface="Corbel" pitchFamily="34" charset="0"/>
              </a:rPr>
              <a:t>Schoeps Double MS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Surround Decca Tree</a:t>
            </a:r>
            <a:endParaRPr lang="en-GB" dirty="0">
              <a:solidFill>
                <a:schemeClr val="tx2">
                  <a:satMod val="200000"/>
                </a:schemeClr>
              </a:solidFill>
            </a:endParaRPr>
          </a:p>
        </p:txBody>
      </p:sp>
      <p:sp>
        <p:nvSpPr>
          <p:cNvPr id="50178" name="TextBox 4"/>
          <p:cNvSpPr txBox="1">
            <a:spLocks noChangeArrowheads="1"/>
          </p:cNvSpPr>
          <p:nvPr/>
        </p:nvSpPr>
        <p:spPr bwMode="auto">
          <a:xfrm>
            <a:off x="728860" y="9024339"/>
            <a:ext cx="11556108" cy="623758"/>
          </a:xfrm>
          <a:prstGeom prst="rect">
            <a:avLst/>
          </a:prstGeom>
          <a:noFill/>
          <a:ln w="9525">
            <a:noFill/>
            <a:miter lim="800000"/>
            <a:headEnd/>
            <a:tailEnd/>
          </a:ln>
        </p:spPr>
        <p:txBody>
          <a:bodyPr wrap="none" lIns="130046" tIns="65023" rIns="130046" bIns="65023">
            <a:spAutoFit/>
          </a:bodyPr>
          <a:lstStyle/>
          <a:p>
            <a:r>
              <a:rPr lang="en-GB" sz="3200" dirty="0" smtClean="0">
                <a:latin typeface="Corbel" pitchFamily="34" charset="0"/>
              </a:rPr>
              <a:t>www.wesdooley.com/pdf/Surround_Sound_Decca_Tree-urtext.pdf</a:t>
            </a:r>
            <a:endParaRPr lang="en-GB" dirty="0">
              <a:latin typeface="Corbel" pitchFamily="34" charset="0"/>
            </a:endParaRPr>
          </a:p>
        </p:txBody>
      </p:sp>
      <p:pic>
        <p:nvPicPr>
          <p:cNvPr id="50179" name="Picture 5" descr="Surround_Sound_Decca_Tree-urtext-8.png"/>
          <p:cNvPicPr>
            <a:picLocks noChangeAspect="1"/>
          </p:cNvPicPr>
          <p:nvPr/>
        </p:nvPicPr>
        <p:blipFill>
          <a:blip r:embed="rId3" cstate="print"/>
          <a:srcRect/>
          <a:stretch>
            <a:fillRect/>
          </a:stretch>
        </p:blipFill>
        <p:spPr bwMode="auto">
          <a:xfrm>
            <a:off x="1524001" y="1828801"/>
            <a:ext cx="9981635" cy="7213601"/>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6" descr="white.jpg"/>
          <p:cNvPicPr>
            <a:picLocks noChangeAspect="1"/>
          </p:cNvPicPr>
          <p:nvPr/>
        </p:nvPicPr>
        <p:blipFill>
          <a:blip r:embed="rId3" cstate="print"/>
          <a:srcRect/>
          <a:stretch>
            <a:fillRect/>
          </a:stretch>
        </p:blipFill>
        <p:spPr bwMode="auto">
          <a:xfrm>
            <a:off x="2743201" y="2251005"/>
            <a:ext cx="7550009" cy="7096195"/>
          </a:xfrm>
          <a:prstGeom prst="rect">
            <a:avLst/>
          </a:prstGeom>
          <a:noFill/>
          <a:ln w="9525">
            <a:noFill/>
            <a:miter lim="800000"/>
            <a:headEnd/>
            <a:tailEnd/>
          </a:ln>
        </p:spPr>
      </p:pic>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7.1 Speaker Layout</a:t>
            </a:r>
            <a:endParaRPr lang="en-GB" dirty="0">
              <a:solidFill>
                <a:schemeClr val="tx2">
                  <a:satMod val="200000"/>
                </a:schemeClr>
              </a:solidFill>
            </a:endParaRPr>
          </a:p>
        </p:txBody>
      </p:sp>
      <p:pic>
        <p:nvPicPr>
          <p:cNvPr id="30723" name="Content Placeholder 4" descr="speakerplacement-7-1.gif"/>
          <p:cNvPicPr>
            <a:picLocks noGrp="1" noChangeAspect="1"/>
          </p:cNvPicPr>
          <p:nvPr>
            <p:ph idx="1"/>
          </p:nvPr>
        </p:nvPicPr>
        <p:blipFill>
          <a:blip r:embed="rId4" cstate="print"/>
          <a:srcRect/>
          <a:stretch>
            <a:fillRect/>
          </a:stretch>
        </p:blipFill>
        <p:spPr>
          <a:xfrm>
            <a:off x="3048000" y="2540001"/>
            <a:ext cx="6908800" cy="6655929"/>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GB" smtClean="0"/>
              <a:t>Panorama</a:t>
            </a:r>
            <a:endParaRPr lang="en-US" smtClean="0"/>
          </a:p>
        </p:txBody>
      </p:sp>
      <p:sp>
        <p:nvSpPr>
          <p:cNvPr id="14339" name="Rectangle 3"/>
          <p:cNvSpPr>
            <a:spLocks noGrp="1" noChangeArrowheads="1"/>
          </p:cNvSpPr>
          <p:nvPr>
            <p:ph type="body" idx="1"/>
          </p:nvPr>
        </p:nvSpPr>
        <p:spPr>
          <a:xfrm>
            <a:off x="114300" y="1420416"/>
            <a:ext cx="12814300" cy="8256984"/>
          </a:xfrm>
        </p:spPr>
        <p:txBody>
          <a:bodyPr anchor="t"/>
          <a:lstStyle/>
          <a:p>
            <a:pPr eaLnBrk="1" hangingPunct="1"/>
            <a:r>
              <a:rPr lang="en-US" sz="4400" dirty="0" smtClean="0">
                <a:solidFill>
                  <a:srgbClr val="0014BE"/>
                </a:solidFill>
              </a:rPr>
              <a:t>Panning</a:t>
            </a:r>
            <a:r>
              <a:rPr lang="en-US" sz="4400" dirty="0" smtClean="0"/>
              <a:t> is changing apparent position of virtual source</a:t>
            </a:r>
          </a:p>
          <a:p>
            <a:pPr lvl="1" eaLnBrk="1" hangingPunct="1"/>
            <a:r>
              <a:rPr lang="en-US" sz="4000" dirty="0" smtClean="0"/>
              <a:t>feed channels same signal </a:t>
            </a:r>
          </a:p>
          <a:p>
            <a:pPr lvl="1" eaLnBrk="1" hangingPunct="1"/>
            <a:r>
              <a:rPr lang="en-US" sz="4000" dirty="0" smtClean="0"/>
              <a:t>Adjust relative amplitude of channels</a:t>
            </a:r>
          </a:p>
          <a:p>
            <a:pPr eaLnBrk="1" hangingPunct="1"/>
            <a:r>
              <a:rPr lang="en-US" sz="4400" dirty="0" smtClean="0"/>
              <a:t>usually accomplished by sound engineer for each sound source</a:t>
            </a:r>
          </a:p>
          <a:p>
            <a:pPr lvl="1" eaLnBrk="1" hangingPunct="1"/>
            <a:r>
              <a:rPr lang="en-US" sz="4000" dirty="0" smtClean="0"/>
              <a:t>composing </a:t>
            </a:r>
            <a:r>
              <a:rPr lang="en-US" sz="4000" dirty="0" smtClean="0">
                <a:solidFill>
                  <a:srgbClr val="0014BE"/>
                </a:solidFill>
              </a:rPr>
              <a:t>panorama</a:t>
            </a:r>
            <a:r>
              <a:rPr lang="en-US" sz="4000" dirty="0" smtClean="0"/>
              <a:t> of acoustic events in space spanned by loudspeakers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Improvement over 5.1</a:t>
            </a:r>
            <a:endParaRPr lang="en-GB" dirty="0">
              <a:solidFill>
                <a:schemeClr val="tx2">
                  <a:satMod val="200000"/>
                </a:schemeClr>
              </a:solidFill>
            </a:endParaRPr>
          </a:p>
        </p:txBody>
      </p:sp>
      <p:sp>
        <p:nvSpPr>
          <p:cNvPr id="32770" name="Content Placeholder 2"/>
          <p:cNvSpPr>
            <a:spLocks noGrp="1"/>
          </p:cNvSpPr>
          <p:nvPr>
            <p:ph idx="1"/>
          </p:nvPr>
        </p:nvSpPr>
        <p:spPr>
          <a:xfrm>
            <a:off x="1300480" y="4673601"/>
            <a:ext cx="11054080" cy="5080000"/>
          </a:xfrm>
        </p:spPr>
        <p:txBody>
          <a:bodyPr/>
          <a:lstStyle/>
          <a:p>
            <a:r>
              <a:rPr lang="en-GB" sz="4000" dirty="0" smtClean="0"/>
              <a:t>Fills most of 5.1 gaps</a:t>
            </a:r>
          </a:p>
          <a:p>
            <a:r>
              <a:rPr lang="en-GB" sz="4000" dirty="0" smtClean="0"/>
              <a:t>Still suitable for home users</a:t>
            </a:r>
          </a:p>
          <a:p>
            <a:r>
              <a:rPr lang="en-GB" sz="4000" dirty="0" err="1" smtClean="0"/>
              <a:t>BluRay</a:t>
            </a:r>
            <a:r>
              <a:rPr lang="en-GB" sz="4000" dirty="0" smtClean="0"/>
              <a:t> uses 8 uncompressed full bandwidth channels</a:t>
            </a:r>
          </a:p>
          <a:p>
            <a:r>
              <a:rPr lang="en-GB" sz="4000" dirty="0" smtClean="0"/>
              <a:t>192KHz 24Bit over HDMI 1.3</a:t>
            </a:r>
          </a:p>
          <a:p>
            <a:r>
              <a:rPr lang="en-GB" sz="4000" dirty="0" smtClean="0"/>
              <a:t>Backwards compatibility to 5.1 and its Dolby and DTS formats</a:t>
            </a:r>
          </a:p>
        </p:txBody>
      </p:sp>
      <p:pic>
        <p:nvPicPr>
          <p:cNvPr id="32771" name="Picture 3" descr="white.jpg"/>
          <p:cNvPicPr>
            <a:picLocks noChangeAspect="1"/>
          </p:cNvPicPr>
          <p:nvPr/>
        </p:nvPicPr>
        <p:blipFill>
          <a:blip r:embed="rId3" cstate="print"/>
          <a:srcRect/>
          <a:stretch>
            <a:fillRect/>
          </a:stretch>
        </p:blipFill>
        <p:spPr bwMode="auto">
          <a:xfrm>
            <a:off x="8636001" y="1828800"/>
            <a:ext cx="3454400" cy="3341511"/>
          </a:xfrm>
          <a:prstGeom prst="rect">
            <a:avLst/>
          </a:prstGeom>
          <a:noFill/>
          <a:ln w="9525">
            <a:noFill/>
            <a:miter lim="800000"/>
            <a:headEnd/>
            <a:tailEnd/>
          </a:ln>
        </p:spPr>
      </p:pic>
      <p:pic>
        <p:nvPicPr>
          <p:cNvPr id="32772" name="Content Placeholder 4" descr="speakerplacement-7-1.gif"/>
          <p:cNvPicPr>
            <a:picLocks noChangeAspect="1"/>
          </p:cNvPicPr>
          <p:nvPr/>
        </p:nvPicPr>
        <p:blipFill>
          <a:blip r:embed="rId4" cstate="print"/>
          <a:srcRect/>
          <a:stretch>
            <a:fillRect/>
          </a:stretch>
        </p:blipFill>
        <p:spPr bwMode="auto">
          <a:xfrm>
            <a:off x="8737600" y="1930401"/>
            <a:ext cx="3253458" cy="31360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3D7.1</a:t>
            </a:r>
            <a:endParaRPr lang="en-GB" dirty="0">
              <a:solidFill>
                <a:schemeClr val="tx2">
                  <a:satMod val="200000"/>
                </a:schemeClr>
              </a:solidFill>
            </a:endParaRPr>
          </a:p>
        </p:txBody>
      </p:sp>
      <p:sp>
        <p:nvSpPr>
          <p:cNvPr id="34818" name="Content Placeholder 2"/>
          <p:cNvSpPr>
            <a:spLocks noGrp="1"/>
          </p:cNvSpPr>
          <p:nvPr>
            <p:ph idx="1"/>
          </p:nvPr>
        </p:nvSpPr>
        <p:spPr>
          <a:xfrm>
            <a:off x="1320801" y="5689600"/>
            <a:ext cx="11054080" cy="3352801"/>
          </a:xfrm>
        </p:spPr>
        <p:txBody>
          <a:bodyPr/>
          <a:lstStyle/>
          <a:p>
            <a:r>
              <a:rPr lang="en-GB" smtClean="0"/>
              <a:t>Almost compatible with 5.1</a:t>
            </a:r>
          </a:p>
          <a:p>
            <a:r>
              <a:rPr lang="en-GB" smtClean="0"/>
              <a:t>Gives height information</a:t>
            </a:r>
          </a:p>
          <a:p>
            <a:r>
              <a:rPr lang="en-GB" smtClean="0"/>
              <a:t>Uses a Tetrahedron for equidistant speaker locations</a:t>
            </a:r>
          </a:p>
          <a:p>
            <a:pPr>
              <a:buFont typeface="Wingdings" pitchFamily="2" charset="2"/>
              <a:buNone/>
            </a:pPr>
            <a:endParaRPr lang="en-GB" smtClean="0"/>
          </a:p>
        </p:txBody>
      </p:sp>
      <p:pic>
        <p:nvPicPr>
          <p:cNvPr id="34819" name="Picture 1" descr="C:\Users\Martin\Desktop\3d71.png"/>
          <p:cNvPicPr>
            <a:picLocks noChangeAspect="1" noChangeArrowheads="1"/>
          </p:cNvPicPr>
          <p:nvPr/>
        </p:nvPicPr>
        <p:blipFill>
          <a:blip r:embed="rId3" cstate="print"/>
          <a:srcRect/>
          <a:stretch>
            <a:fillRect/>
          </a:stretch>
        </p:blipFill>
        <p:spPr bwMode="auto">
          <a:xfrm>
            <a:off x="1117601" y="1727201"/>
            <a:ext cx="4088835" cy="2835769"/>
          </a:xfrm>
          <a:prstGeom prst="rect">
            <a:avLst/>
          </a:prstGeom>
          <a:noFill/>
          <a:ln w="9525">
            <a:noFill/>
            <a:miter lim="800000"/>
            <a:headEnd/>
            <a:tailEnd/>
          </a:ln>
        </p:spPr>
      </p:pic>
      <p:pic>
        <p:nvPicPr>
          <p:cNvPr id="34820" name="Picture 3" descr="C:\Users\Martin\Desktop\3d71table.png"/>
          <p:cNvPicPr>
            <a:picLocks noChangeAspect="1" noChangeArrowheads="1"/>
          </p:cNvPicPr>
          <p:nvPr/>
        </p:nvPicPr>
        <p:blipFill>
          <a:blip r:embed="rId4" cstate="print"/>
          <a:srcRect/>
          <a:stretch>
            <a:fillRect/>
          </a:stretch>
        </p:blipFill>
        <p:spPr bwMode="auto">
          <a:xfrm>
            <a:off x="5486400" y="2032000"/>
            <a:ext cx="7261013" cy="203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3D7.1 Picture</a:t>
            </a:r>
            <a:endParaRPr lang="en-GB" dirty="0">
              <a:solidFill>
                <a:schemeClr val="tx2">
                  <a:satMod val="200000"/>
                </a:schemeClr>
              </a:solidFill>
            </a:endParaRPr>
          </a:p>
        </p:txBody>
      </p:sp>
      <p:pic>
        <p:nvPicPr>
          <p:cNvPr id="36866" name="Picture 1" descr="C:\Users\Martin\Desktop\3d71.png"/>
          <p:cNvPicPr>
            <a:picLocks noChangeAspect="1" noChangeArrowheads="1"/>
          </p:cNvPicPr>
          <p:nvPr/>
        </p:nvPicPr>
        <p:blipFill>
          <a:blip r:embed="rId3" cstate="print"/>
          <a:srcRect/>
          <a:stretch>
            <a:fillRect/>
          </a:stretch>
        </p:blipFill>
        <p:spPr bwMode="auto">
          <a:xfrm>
            <a:off x="1117601" y="1727201"/>
            <a:ext cx="10986347" cy="7619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err="1" smtClean="0">
                <a:solidFill>
                  <a:schemeClr val="tx2">
                    <a:satMod val="200000"/>
                  </a:schemeClr>
                </a:solidFill>
              </a:rPr>
              <a:t>Ambisonics</a:t>
            </a:r>
            <a:endParaRPr lang="en-GB" dirty="0">
              <a:solidFill>
                <a:schemeClr val="tx2">
                  <a:satMod val="200000"/>
                </a:schemeClr>
              </a:solidFill>
            </a:endParaRPr>
          </a:p>
        </p:txBody>
      </p:sp>
      <p:sp>
        <p:nvSpPr>
          <p:cNvPr id="1032" name="Content Placeholder 2"/>
          <p:cNvSpPr>
            <a:spLocks noGrp="1"/>
          </p:cNvSpPr>
          <p:nvPr>
            <p:ph idx="1"/>
          </p:nvPr>
        </p:nvSpPr>
        <p:spPr>
          <a:xfrm>
            <a:off x="1300480" y="2133601"/>
            <a:ext cx="11054080" cy="6502400"/>
          </a:xfrm>
        </p:spPr>
        <p:txBody>
          <a:bodyPr/>
          <a:lstStyle/>
          <a:p>
            <a:r>
              <a:rPr lang="en-GB" dirty="0" smtClean="0"/>
              <a:t>Developed in the 1970s by Michael </a:t>
            </a:r>
            <a:r>
              <a:rPr lang="en-GB" dirty="0" err="1" smtClean="0"/>
              <a:t>Gerzon</a:t>
            </a:r>
            <a:endParaRPr lang="en-GB" dirty="0" smtClean="0"/>
          </a:p>
          <a:p>
            <a:r>
              <a:rPr lang="en-GB" dirty="0" smtClean="0"/>
              <a:t>Based upon Spherical Harmonics</a:t>
            </a:r>
          </a:p>
          <a:p>
            <a:r>
              <a:rPr lang="en-GB" dirty="0" smtClean="0"/>
              <a:t>This is known as B Format </a:t>
            </a:r>
            <a:r>
              <a:rPr lang="en-GB" dirty="0" err="1" smtClean="0"/>
              <a:t>Ambisonics</a:t>
            </a:r>
            <a:endParaRPr lang="en-GB" dirty="0" smtClean="0"/>
          </a:p>
          <a:p>
            <a:endParaRPr lang="en-GB" dirty="0" smtClean="0"/>
          </a:p>
        </p:txBody>
      </p:sp>
      <p:graphicFrame>
        <p:nvGraphicFramePr>
          <p:cNvPr id="1028" name="Object 4"/>
          <p:cNvGraphicFramePr>
            <a:graphicFrameLocks noChangeAspect="1"/>
          </p:cNvGraphicFramePr>
          <p:nvPr/>
        </p:nvGraphicFramePr>
        <p:xfrm>
          <a:off x="4314825" y="5210175"/>
          <a:ext cx="3257550" cy="3019425"/>
        </p:xfrm>
        <a:graphic>
          <a:graphicData uri="http://schemas.openxmlformats.org/presentationml/2006/ole">
            <p:oleObj spid="_x0000_s198658" name="Equation" r:id="rId4" imgW="863280" imgH="799920" progId="Equation.DSMT4">
              <p:embed/>
            </p:oleObj>
          </a:graphicData>
        </a:graphic>
      </p:graphicFrame>
      <p:sp>
        <p:nvSpPr>
          <p:cNvPr id="1033" name="Content Placeholder 2"/>
          <p:cNvSpPr txBox="1">
            <a:spLocks/>
          </p:cNvSpPr>
          <p:nvPr/>
        </p:nvSpPr>
        <p:spPr bwMode="auto">
          <a:xfrm>
            <a:off x="1117601" y="7518400"/>
            <a:ext cx="11054080" cy="6502400"/>
          </a:xfrm>
          <a:prstGeom prst="rect">
            <a:avLst/>
          </a:prstGeom>
          <a:noFill/>
          <a:ln w="9525">
            <a:noFill/>
            <a:miter lim="800000"/>
            <a:headEnd/>
            <a:tailEnd/>
          </a:ln>
        </p:spPr>
        <p:txBody>
          <a:bodyPr lIns="130046" tIns="65023" rIns="130046" bIns="65023"/>
          <a:lstStyle/>
          <a:p>
            <a:pPr marL="584756" indent="-487672">
              <a:spcBef>
                <a:spcPts val="996"/>
              </a:spcBef>
              <a:buClr>
                <a:schemeClr val="tx2"/>
              </a:buClr>
              <a:buSzPct val="95000"/>
              <a:buFont typeface="Wingdings" pitchFamily="2" charset="2"/>
              <a:buChar char=""/>
            </a:pPr>
            <a:endParaRPr lang="en-GB" sz="4300" dirty="0">
              <a:latin typeface="Corbel" pitchFamily="34" charset="0"/>
            </a:endParaRPr>
          </a:p>
        </p:txBody>
      </p:sp>
      <p:graphicFrame>
        <p:nvGraphicFramePr>
          <p:cNvPr id="1030" name="Object 6"/>
          <p:cNvGraphicFramePr>
            <a:graphicFrameLocks noChangeAspect="1"/>
          </p:cNvGraphicFramePr>
          <p:nvPr/>
        </p:nvGraphicFramePr>
        <p:xfrm>
          <a:off x="4165602" y="8234116"/>
          <a:ext cx="3759199" cy="503484"/>
        </p:xfrm>
        <a:graphic>
          <a:graphicData uri="http://schemas.openxmlformats.org/presentationml/2006/ole">
            <p:oleObj spid="_x0000_s198659" name="Equation" r:id="rId5" imgW="1422360" imgH="190440" progId="Equation.DSMT4">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Higher Orders</a:t>
            </a:r>
            <a:endParaRPr lang="en-GB" dirty="0">
              <a:solidFill>
                <a:schemeClr val="tx2">
                  <a:satMod val="200000"/>
                </a:schemeClr>
              </a:solidFill>
            </a:endParaRPr>
          </a:p>
        </p:txBody>
      </p:sp>
      <p:sp>
        <p:nvSpPr>
          <p:cNvPr id="41986" name="Content Placeholder 2"/>
          <p:cNvSpPr>
            <a:spLocks noGrp="1"/>
          </p:cNvSpPr>
          <p:nvPr>
            <p:ph idx="1"/>
          </p:nvPr>
        </p:nvSpPr>
        <p:spPr>
          <a:xfrm>
            <a:off x="1300480" y="2133601"/>
            <a:ext cx="11054080" cy="6502400"/>
          </a:xfrm>
        </p:spPr>
        <p:txBody>
          <a:bodyPr/>
          <a:lstStyle/>
          <a:p>
            <a:r>
              <a:rPr lang="en-GB" sz="3400" dirty="0" smtClean="0"/>
              <a:t>Higher Orders Give Better Spatial Resolution</a:t>
            </a:r>
          </a:p>
          <a:p>
            <a:endParaRPr lang="en-GB" sz="3400" dirty="0" smtClean="0"/>
          </a:p>
        </p:txBody>
      </p:sp>
      <p:sp>
        <p:nvSpPr>
          <p:cNvPr id="41987" name="Content Placeholder 2"/>
          <p:cNvSpPr txBox="1">
            <a:spLocks/>
          </p:cNvSpPr>
          <p:nvPr/>
        </p:nvSpPr>
        <p:spPr bwMode="auto">
          <a:xfrm>
            <a:off x="1117601" y="7518400"/>
            <a:ext cx="11054080" cy="6502400"/>
          </a:xfrm>
          <a:prstGeom prst="rect">
            <a:avLst/>
          </a:prstGeom>
          <a:noFill/>
          <a:ln w="9525">
            <a:noFill/>
            <a:miter lim="800000"/>
            <a:headEnd/>
            <a:tailEnd/>
          </a:ln>
        </p:spPr>
        <p:txBody>
          <a:bodyPr lIns="130046" tIns="65023" rIns="130046" bIns="65023"/>
          <a:lstStyle/>
          <a:p>
            <a:pPr marL="584756" indent="-487672">
              <a:spcBef>
                <a:spcPts val="996"/>
              </a:spcBef>
              <a:buClr>
                <a:schemeClr val="tx2"/>
              </a:buClr>
              <a:buSzPct val="95000"/>
              <a:buFont typeface="Wingdings" pitchFamily="2" charset="2"/>
              <a:buChar char=""/>
            </a:pPr>
            <a:endParaRPr lang="en-GB" sz="4300" dirty="0">
              <a:latin typeface="Corbel" pitchFamily="34" charset="0"/>
            </a:endParaRPr>
          </a:p>
        </p:txBody>
      </p:sp>
      <p:pic>
        <p:nvPicPr>
          <p:cNvPr id="41988" name="Picture 6" descr="aes99fig3.gif"/>
          <p:cNvPicPr>
            <a:picLocks noChangeAspect="1"/>
          </p:cNvPicPr>
          <p:nvPr/>
        </p:nvPicPr>
        <p:blipFill>
          <a:blip r:embed="rId3" cstate="print"/>
          <a:srcRect/>
          <a:stretch>
            <a:fillRect/>
          </a:stretch>
        </p:blipFill>
        <p:spPr bwMode="auto">
          <a:xfrm>
            <a:off x="752625" y="2743202"/>
            <a:ext cx="4165599" cy="6613030"/>
          </a:xfrm>
          <a:prstGeom prst="rect">
            <a:avLst/>
          </a:prstGeom>
          <a:noFill/>
          <a:ln w="9525">
            <a:noFill/>
            <a:miter lim="800000"/>
            <a:headEnd/>
            <a:tailEnd/>
          </a:ln>
        </p:spPr>
      </p:pic>
      <p:pic>
        <p:nvPicPr>
          <p:cNvPr id="41989" name="Picture 7" descr="higher_order_ambisonics-3.png"/>
          <p:cNvPicPr>
            <a:picLocks noChangeAspect="1"/>
          </p:cNvPicPr>
          <p:nvPr/>
        </p:nvPicPr>
        <p:blipFill>
          <a:blip r:embed="rId4" cstate="print"/>
          <a:srcRect/>
          <a:stretch>
            <a:fillRect/>
          </a:stretch>
        </p:blipFill>
        <p:spPr bwMode="auto">
          <a:xfrm>
            <a:off x="5080000" y="2743201"/>
            <a:ext cx="7703538" cy="67056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Recording </a:t>
            </a:r>
            <a:r>
              <a:rPr lang="en-GB" dirty="0" err="1" smtClean="0">
                <a:solidFill>
                  <a:schemeClr val="tx2">
                    <a:satMod val="200000"/>
                  </a:schemeClr>
                </a:solidFill>
              </a:rPr>
              <a:t>Ambisonics</a:t>
            </a:r>
            <a:endParaRPr lang="en-GB" dirty="0">
              <a:solidFill>
                <a:schemeClr val="tx2">
                  <a:satMod val="200000"/>
                </a:schemeClr>
              </a:solidFill>
            </a:endParaRPr>
          </a:p>
        </p:txBody>
      </p:sp>
      <p:sp>
        <p:nvSpPr>
          <p:cNvPr id="44034" name="Content Placeholder 2"/>
          <p:cNvSpPr>
            <a:spLocks noGrp="1"/>
          </p:cNvSpPr>
          <p:nvPr>
            <p:ph idx="1"/>
          </p:nvPr>
        </p:nvSpPr>
        <p:spPr>
          <a:xfrm>
            <a:off x="1320801" y="1727201"/>
            <a:ext cx="11054080" cy="2336799"/>
          </a:xfrm>
        </p:spPr>
        <p:txBody>
          <a:bodyPr/>
          <a:lstStyle/>
          <a:p>
            <a:r>
              <a:rPr lang="en-GB" sz="3400" dirty="0" smtClean="0"/>
              <a:t>A Format Tetrahedral Microphone</a:t>
            </a:r>
          </a:p>
          <a:p>
            <a:r>
              <a:rPr lang="en-GB" sz="3400" dirty="0" smtClean="0"/>
              <a:t>Native B Format Microphone Arrays</a:t>
            </a:r>
          </a:p>
          <a:p>
            <a:r>
              <a:rPr lang="en-GB" sz="3400" dirty="0" smtClean="0"/>
              <a:t>Tetrahedral Arrays Are A Format </a:t>
            </a:r>
            <a:r>
              <a:rPr lang="en-GB" sz="3400" dirty="0" err="1" smtClean="0"/>
              <a:t>Ambisonics</a:t>
            </a:r>
            <a:endParaRPr lang="en-GB" sz="3400" dirty="0" smtClean="0"/>
          </a:p>
        </p:txBody>
      </p:sp>
      <p:pic>
        <p:nvPicPr>
          <p:cNvPr id="44035" name="Picture 3" descr="B-format-mic-v4-tiny.jpg"/>
          <p:cNvPicPr>
            <a:picLocks noChangeAspect="1"/>
          </p:cNvPicPr>
          <p:nvPr/>
        </p:nvPicPr>
        <p:blipFill>
          <a:blip r:embed="rId3" cstate="print"/>
          <a:srcRect/>
          <a:stretch>
            <a:fillRect/>
          </a:stretch>
        </p:blipFill>
        <p:spPr bwMode="auto">
          <a:xfrm>
            <a:off x="7721600" y="3860800"/>
            <a:ext cx="4165601" cy="5554133"/>
          </a:xfrm>
          <a:prstGeom prst="rect">
            <a:avLst/>
          </a:prstGeom>
          <a:noFill/>
          <a:ln w="9525">
            <a:noFill/>
            <a:miter lim="800000"/>
            <a:headEnd/>
            <a:tailEnd/>
          </a:ln>
        </p:spPr>
      </p:pic>
      <p:pic>
        <p:nvPicPr>
          <p:cNvPr id="44036" name="Picture 4" descr="Soundfieldsps200.jpg"/>
          <p:cNvPicPr>
            <a:picLocks noChangeAspect="1"/>
          </p:cNvPicPr>
          <p:nvPr/>
        </p:nvPicPr>
        <p:blipFill>
          <a:blip r:embed="rId4" cstate="print"/>
          <a:srcRect/>
          <a:stretch>
            <a:fillRect/>
          </a:stretch>
        </p:blipFill>
        <p:spPr bwMode="auto">
          <a:xfrm>
            <a:off x="2946401" y="3657600"/>
            <a:ext cx="1930399" cy="598988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t>
            </a:r>
            <a:r>
              <a:rPr lang="en-GB" dirty="0" err="1" smtClean="0"/>
              <a:t>Eigenmike</a:t>
            </a:r>
            <a:endParaRPr lang="en-US" dirty="0"/>
          </a:p>
        </p:txBody>
      </p:sp>
      <p:sp>
        <p:nvSpPr>
          <p:cNvPr id="3" name="Content Placeholder 2"/>
          <p:cNvSpPr>
            <a:spLocks noGrp="1"/>
          </p:cNvSpPr>
          <p:nvPr>
            <p:ph idx="1"/>
          </p:nvPr>
        </p:nvSpPr>
        <p:spPr>
          <a:xfrm>
            <a:off x="664951" y="2009281"/>
            <a:ext cx="11689609" cy="7030861"/>
          </a:xfrm>
        </p:spPr>
        <p:txBody>
          <a:bodyPr/>
          <a:lstStyle/>
          <a:p>
            <a:r>
              <a:rPr lang="en-US" dirty="0" smtClean="0"/>
              <a:t>32-element microphone array</a:t>
            </a:r>
            <a:endParaRPr lang="en-US" dirty="0"/>
          </a:p>
        </p:txBody>
      </p:sp>
      <p:sp>
        <p:nvSpPr>
          <p:cNvPr id="48130" name="AutoShape 2" descr="data:image/jpeg;base64,/9j/4AAQSkZJRgABAQAAAQABAAD/2wCEAAkGBhQSEBUUEhQWFRUVFRcWFBgWFxQXEhQYFxUVFBQSFRQYHCYeGBokGhUVHy8gIycpLC4sFh4xNTAqNSYrLCkBCQoKDgwOGA8PGikkHyUsKSksLCksLCksKSwsLCksLCksKSksLCwsLCkpLCwsLCwsLCwsLCwsKSwsLCwsKSwsLP/AABEIALcBEwMBIgACEQEDEQH/xAAcAAABBQEBAQAAAAAAAAAAAAAAAQQFBgcCAwj/xABBEAACAQIDBQUFBQYFBAMAAAABAhEAAwQSIQUGMUFREyJhcYEHIzJCkRRSobHBM2KC0eHwJENTcpIVF2PxFoOi/8QAGAEAAwEBAAAAAAAAAAAAAAAAAAIDAQT/xAAiEQEBAAICAwADAQEBAAAAAAAAAQIRITEDEkEiMlFCYRP/2gAMAwEAAhEDEQA/AMh2Zsi5iGK2gCVEkSAY8J46wPUdaeJunfOWAhD/AAHOsN3c2noCfSoyxiWQyjMp6qSDoQw1HiAfMCulx1wAAXHhQQozNCggqQBOmhI8ia1h8m7N4h/g92SGBcAyqqxUDmRmUeZr3xG6N5WYAoVX5pgZZYFzPCMpkcR41HHal48btzWfnbmczc+Z1pRte9/rXOM/G/EHMDx4zr50A9XdW+Y0TWNS6gasFgnkQTBofdi4FBzJ8sy2ULmCZVYtENNxREQOvGGQ2xeHC9c4KPjbgvwDjynSlG0L4APaXY1AOZ45EgGfLSgPexu7ecsAFlXZNTlJZCqkAET8Vy2usauPGONo7DuWFVrmWGMDKwYgidCOXA/Q15f9Wvf6tz/m3MEHn0J+teV7GO4h3ZgNQGYkA666+Z+tAeNFLRQwRRRRWgUUUtAJRS0UB1bFcmu14VxS/Wrp7Pjqwphvtai76079nre8Ipd/bXenxqX+1f8ACnRQKKKtUiUtBoogJRS0VrCUUtJQBRRRQBFJS0UAlFFFAFFFFYCUUUUNLRRRQFr9mtqy2OHbgMmRlgiRLjs5jyY14bOsoLr4S+YGdgpPAXAcjCeWbKP+I61CbOxzWbgdeI/91Lbwqb84tEIS40XDHdFwiTHnqfOetTynJ5eENi8PkuMh+ViPoa8a7ZyzEsSSdSeprmqQgooorWCiiloAooooAoooFAdtwriu7nKuKWNq17gN76pHf+1pNRG4zRiBVj34sFkMCTHLjUcuM1Z+jN6K9XwzASVI8waFwzHgKuk8xSV7DCt0rsbPuESEY+Qn8qzeqDaildCCQRBHEHiKSmYKSlpKAKKKKAKKKKASilpVWgEy0Uueik21xSikopgWiiigCrxuOov4TE4ZtZGZesjWR4z+VUerL7P8b2eNUHg4yn10/Wk8k/E2HaG2hgms3Cp5fQg6hh6U3dedXLf3Z+WGj4WKHyPeX9apitHlWY3c2Mpq6c0UTRVSlopKWgCiiihgrpONc162Uk6Vla4c6174PAPdcKgksYFSuA3Xd9WOXwg1bdl7s2wBnuP/AAqS35gUly1DTG0bm7AtYS4bmJU3CBoqsAin99qs20/ahbVSmGsJm4dwB/rcgKPxrws7JsgRasFzxzXiX169mvd+s0t3d242rIfILCjyUCBULzd1aTU4VTaZ7X4wFEaosOx5yWjKnpJrxNnCKye7v5fnVez0HVXPH1FWS7sWOVMcRsuOVNtmkPtbY1tVN204NkkQGdO3SfldBrPHgKgDjgjd0sp8O6fzqZxGzXMOhIZSWTToSBB/hPrXjZxNwlSkZ3yhrjKrXCSJhAwhVAgCIJIOvAU0uoTSMxWMNz9oC3iy6/8AIa0yOFU/Cf1q1W8TeYqTeJLMwUsA3dHzcBPpx15ginuzNn4TEZVxIay9wNkv247NSNfeoeAI1zDSPWNmcFxqivgGHCG8uP0402Iqz7f2BcwmINi7GYAMjqZS4p1V1PQioa/hp86eZEsMaSu3tkHWuacpKKKKAAKVjypZiuKXtoooopmEpaSlrGiiiigCnGzsRkuow5MKb0UBq+9WF7awxH+ZaDj/AHL3v51lY1FapsHFdrgLbHjbMHyP/s1m218J2WIuJ0Yx5HUfgah4/sVz+UxilFdMOdcxVpUy0UUUzBS0lKqzpQx3Ysl2CqJJq77A3ZCQW1b8qXdPdonQQbhUsZIAVQJMk8KuG7OENwGeTRPoDUc8lsMf6MBseY0p8LcOLVi32146QP2adcxHH8h1qUxOHcsuHsA9o4l2H+Wh048iddennVY3p3iGF/w2FKgBSbrSFa6QQksxOqyTltjQwSZGhkeptt27jj/E4+3ZH3LUZR4TIX86TCbqYR/dYfGI17MO+S+fTiigEKfME1QbeHIbNdlnB7/akHW3iRFu2zZVnL91T8PjT+zeNowSRl0KsdAVvFeztM0AEAiSF+Waz2HquRsXrF8YfFkOjDuXeJ6A5uJE6EHh1pNo7IykgirZibH2nZwa6IcWy2vEMsg6+hFRtubuHtXG4vaQnzjjRTTlUMPs1WBtMQrAlrLHRST8Vljyk6qeTFh82ld2nu1csuXRDpnDJHeViIaF5g6SvSfAi47TwvGqjvRt4pZyOSWiEcMVuoPulh8aeDTHKK3W2XhCWb83bdm2JcrlH+5viJPPgD14TDCasO2tzbmHNvLdlisFeUHU8NeOvnrx1qq7oq32lb5b4W5zJ8Z4VpO3serlWnUVmXFGPMZrvNtZri2rTyWsAqCRqqEyEnnBJ/vSo3iAeo/pNOd5rwOKLT3W0MEEx+MUr2tdQBwgDgByjqI51bHqJXt44fAC4Sp4wcoGhJj4QevTx050yx2x3t20ufFbcaMOAPNW6GpdcP0p3hMf2WZLy5rF39oPun/UHSt9tDSnUopztLCC3cYKZWe6TzHI00mn3sgpKWitYSilorWOaWkpaxoooooAooorQ0H2a4rNbu2TzEj+/WoXfnCRdS595YPmulee4eO7PGJ0bQ/l+tWffvZ02bkcbbBx5HQ1z38c1ZzgzhDypCKSuzqPEVapOIpaDRNHQLVw3N3Me9ZfFuQlq2YBb5m55Rziq9svYly/cREGrsFXpLGB+dbFvFYWxbs4JQTZwqL2/Zn/ADCJznmYmfWp+TPXEPhjuqpgdmszhg3PJ2ZBF3U91mnjNaxu/sVbcqOExPUgBSfqCape7Nw3MTm0uCzoLkQHY/sxPzEGW/gNaNstgCFHIcfKJ/OoW3S8nLr7MyYPE3Lf7W4t9gechWS0PIBVrBMHcZjdJaX99oQQUVUtMrqyiZhQBLDXLprX0dg7+VuzadSzIdIIJLFOPESfSKpe3/ZfYu3vct2ebO5QoGtAshTMrH4YmYE6heAim1wnvnlnTRDhNI7c5TM21PZ3A+dOLHlNz7nWpHYuw2xWINm0MozXQ0jSxbNy2+cunzmNJc8F0irphPZGCf8AEYg3FkkgLLElAhPaOSRwEAARA4xVoS3awq9lYQlzrkU5rrn71x2PdH7zHTl0rPWzs3tPhrvF7vDphLHxXQLKfuoo77nwA4+Z6V1fwwRFRfhRQq+SgAfgKcYDZhVmu3SGvMIMTktrxFq3OsTqSdWOvQU32piwsDUsZyqBLGNTA6DmeA50tu6bGairbccIrM2gAk1jeKZsdijl+AH6CrB7Qt8jfb7PZ4ZoYgg5j0BGkeIJFeu7ex7lm3li3mJ7+YuHnmCYMVXHibJeboqYAIAqjQU/2vs5RbU6zl60XpDZXXKx4agq3kw/Iwad7c+BR+6KXK8w06Z5tzBSkjlXGA2kvYjPqVMKB8R8J6VYb2EzAg86rGBwD28ctnQN2gXXgJjU+QP4VVJM7JxgvHKFC9ZzwNYEuFIHqBUtjdjMnxrE+RU9RI0NcNvmuHY28PZtm2PjYgpnOgnQEQZGnnU3sHeCxiUKQLZMTaJ7uvw5G4A66ePDoZW3uKT+K7tTZ9i5s8o0W79glrLf66E96yx++vEdRB6xQYrStu7JAlDqp1HiOTDoRUPsPcb7Sl1Q0PbIjoykaGqYZyTdJljd8KZRU3tjdK/hz3lMdRwqHVNdeVVll6T1p0oFFeRM0Vgc0tJRTMLRRRWgUUUUA4wF/JdVujCtexyi7bRjwu2yp9R/OsaBrVt28V2uzx1tn+v86h5p1VfHfjLsTYKOyHipIPoYrhTFT2+2DyYosOFwBx5nQ012fsme8+gqky42SznSOW3LAcATx86lcTsKEkcRS7WwYyyo4aHxHWvG3toi3lPEaT1HI0u7em6k7Te5G2Gs3rdzIGFpwxB0nQiP19Kue0cWz32YgrcZswZSCHVzJRx16VUNhXcmHJhfeHUkagTOnThVl2HZDEH+x4+dSykt2pjVw2Tg+ytBViVBJ6ZyIj0EL9etPNm7NuqmViXDuATlzqEUkw1uRKlo4cppNmqIjlViwN0k5ba5iOOsKsacfw0HhpSU/BlhNtkDL2QZQSFUEyGChgo4xA00HEeJiTXbKc7joOIzKrArrDyJIWBMsRxHUV2uyxbERaGYghSrESOABLGI1iBprAryNi3nAuJkLFQCDNt8pQi2DGk9mgykAkLAnWm6T7OmZWibzEMYGQgKxmMuZBPI/NyPQ04s4dUEIoUc45nqTzPiahxu+ysGFwt3szT3S0nvSy6j4rraRrcI4V1g8LddCMQxmVMQohgDnjKSCskR/t8YorZD/G4jIpMSdAoHFiTCqPMxWT+1Peb7OGw6tNxgDiHHMnVbC9LagzHMkTrNaJtbaqWG7S4fd2LVy8epK5baDxJ7Q+sV80ba2m+MxL3GPxuzGSABJLRmOgrcJ9Gd+OthXwt0XWGZgZQZwgBHezFuPLlVlwO8yZiLloESJdMQM4LgtpmJV+B8TymoXDwqwDCjMH97akxb+SV4SeU/SvdDquvO0bXvLEj3cjPCz93kOBjSa21kmlvJW8iXrN3tLRMajLcU/ddPyYSD4cKdbbGoHgKrW7Olz94oiuAbJTUkggWxEjTUcPU1ZNsCbgA/uATFJe4edGFvCzVQ39sMmOuXFBALAgjgCwzLr/tg1oeFsyAa8d4NhfaNn4oRNy32d1NNctpMoH/Du+Yp5lotx2zPCgZAwBiJ4EZiMx4qY0yjlXql423zjvFT3tRDSQmXkYgH1pjsppOWJPLQkiTBMqQwieXU1IXCCvXQ6EgkkqSe64DR3+p5Vt7LOl7v4vt7IYjvAAnxGgLeso38VV69jLlhi9owY+vODUphbn+FwrgzCLauf/Z2qpPjC2fwqPxyStJ1T9w72f7RFurkxCg+NVPeU27mJy4caHKBHNjx/MVEYhMrsOhrvCYnJcDc14efWq+knMSuVvFet3Y7qSI4UVYE24pAJAmit9qPWKfRRRVCFooorQKKKKAK0D2Z4uRctHmNP7+tZ/Vj3FxnZ4teh0qfkm8TYXVWTeDBqyozcbTFfQ8KruJxYFW/eWzBuDkwkfnWa4zEZjU/HNqZ3TvFY8tw4U3brXFdW+NW0lteNiMDaSNRFWvZelZzuxjSl4WmMB2gTwVjpr4GtDtq1tiriGUwQeRqGS2N4TOM2/bwyK1wkBmC93Vo4tlHWNB4kVNYnehNm4WbpAuv37kcmIEWrYPyICEzHTuk6kms62s4vY3DWmMKMpJMQJYliZ/dWvHejFnEY9m7vZ2yLdrMRAVQC1wLIDIogsp492l603tYD7WrxuAtatwpEC4ys6u3BZWApymc05RoCQdK0jdfeSxtHDkqP3bts8VOvkYkaGAdORFYULYyxKR2UQAXhS5ZU5l0unvN81sTwHGybg7UNjaCak9oyW2ypAOdR3mIAm2CEFtuYXhzol5ZY1/C3irNackskEMeLo05GPiIKnxWedel29FQOM3gsvtK2lpwzC1dt3QOA1V1E8CZVuFQXtJ3z+x4aEPvrsrb6r9656Tp4msynOobG8bUX2u74driDh7Ld1Rkuxwdsytk8gUX1HhVXsYdUwrI05wy3TBVWK5WRlDMCBGZTqI0NSW5u6pvq+Juzz7Kfmae858OXqelcX9kvbZnuD4swE8Mqn4dOfMjxB5irSTXqnd9mwva/EC3vcnvLBXL2XBpHGJ4xxE6V3bMk/7k7XXDEfsjJt6R974deQ0rmzhMwIR5U5zli1nlkAGVmGuqrzE8DTtdnOre8BTIQUlLHwi1kzPwJGnHWOA01pLNGl2fbt2/eJ0y28kiyGjvTmyd704CrLedRfLN8qXGHiy22Kj61H7Et2EKJa95cbIbt0KLdvuggW7NoAQsyZIB6ACudt/tPWp3tTWkvgPhA6CnputbIuIM0Ah0/wBRD8Sjx5j1HOq3hceV48Km8NjgwrKGSbRwNuzjymb3JuAqw5W2IKmD0B1HVSKtV/2c35yh0K8AZaMsLpDSR8PEdabe0vZKgpfQAZiUuRzPFWPjow+lWDdLem5ewiDswzWx2bMbgElQIJGUkaR+NUtupYnJN2UtzBi3hDajvC8oJiAxUq2ZRyUKsAdFFQiYbtgyeBn8vzNSm3Nt9mhe/wDFOVVSSNRMLPHxJ6cuFV1NoxbuMh1uA5T0URP5/hSzfbaqu0P2rGI6eXKmteuKxBdix/sAQPwrxrqxQroXDRXNFawlFFFAFLSUtAFFFFaBU5uhsy5fxSraEsNeMfjUHVj3H279lxGccSNJpM+q3HtpG9WxLua2GQgssa8JjrWTbd2S2HvNbfzB5EVsG8G1ruKw63Q3eTvCKybeXHtduguZaNaj4t7V8mtIeu0Ma1xXTV0VFObc2cQEu/fWdBwAgZifOrpgN5xjLNtm0v20Fu91fKIS96rAPiPEUzcpew+EIysezdHBMAE9fpVQYthMRKnMBzEw6Hjx+npXP+3C368rVeIO0MOWMK4CMegl7ZPpmBrm5gmsXbiOgDi6hh2K52WcqKcwyFDLFtAQIJGmZpi3F+3NvVrfvkjiViLqjxAAaP3TVss37e0LXZX2Szjktqh7Xu2sZaENbBf5CQq97wkGtvMG9VBpcHJxE3iGVO9BgPfRMulxz3Da0GXUR8VPNkYgrfQhtVVXVbYhZQ6W7ZyjPYB7sce0bnGapO7udjFeSvFlftB2eWY713P8IuWwcqEGDqTFWrcHdMKVvOQ4U9zKALRIOhtiNVnvFvmfUaAVL/p9q9sPZN3AuMTjB2ShXJkgsQLbljAPXIPEuKpDPc2vtEu8i3xP/jtA922P3j+ZJqb9sG9v2rFjD2Tmt2vdmOFy4WGYDqAQo81qc3M3eGHsAcWbvXD1boPAcB/Wqb1N0ut8Ja3hwqBVAVVACgcABwFR2PwQadBrxBEq0TEjjOp1BBE8eNTd0ADUgeZimF7EW5jOk+LL/OklPpTL266Akrmtz4dov1WG/wDz6mpjE42LdgLLulk2bkpdC6FuzaSFnQjTqKlrlqo/FJTXO3tkxk6Rm7eFZb/eiOQHEADma9dqn3v1p3shfe+jfpTDaje8+tJea1zkmmuIxZsmcwHhPHyr1BJHEgHSQJYnQkKDpIBBJOgkcSQCq42xbBHZ2w4nMWUXrrdDcd+6o8NBW0G+1NoLiMK6OGWRKsysFzDVe8RA1EetU3Ym33w3aBI74ETqFIPxRz0LD6U/x9sKVuYV2S5HfVG0kccpXTzX6VXr10sxY8SSTGmp1OnKqYyaSyvKwYnGvjLIJKh0aJ+EOIgnwIzUzxVwW7QSZPZQPNrpzH6LTTZ2DuYm/bsWV7zuERR1J1JPTmT0FWW5u3YDnDIO1uBirXZYKoB1ZQIkRr3uvDnW8RnanlCAD1mPSuKfbSPfFuI7IdmfEqzS3qda7wGwL97W3bZh1jQ+XWqy8E0jqKnv/hGL/wBI/hRR7Y/0etQFFJS1rBS0lFALRRRWgV64Yd9fMV5U72VbzXkH7wrL0Gt7BPYBEufs7q909DzU1B79bisPe2xKnUEcPKpzeGFwtsdFBHh41xub7QEYdjiO8vDXiOVcktnMdN11WQNaKkgiCONcTW5bzey21ikN3CMDImBE+n8qybbO6eIwzEPbaBzAP4ir45zJHLCxa9ycMt/Z18BVN3DutwAnVkOjaeGprw3l2ULtuQ4NxSMqhYBBGqqefD8arW7G2nw18MhiQVPQg8QRzFWR9o94E8Fgr4anQfWp5Y2ZbPjZcdKrsbaTWbqMJENp1GtaFiceqrbuG0DbVgyLftultGBzf4fEFYQE/wCW3c16aVRreLCXzcQCcwgkAgEyGIB0/wDdXzdXfN3uCzesNcDrJVNC6lZDG18L6d4ArJjmK3L+sx/h5s6/h7+IN57OLI0YWLYtXMKzQBOe2w00kgiCZ4cKlPaDv/ds4YW7cWWuCAJBuhAIZoXS2OXWeERNZbvAn2TFsbDQk5kIBXuk8Mp1BHAg8CI5TTW9duYzEgM0sxAY8go5DwArPXerW+2uE/7PtgG/d7Zx3V0SevNq1rZ2CN34TktKSpf5nI0K2wdIBkFjzBABIMVjC2Oxw62rI7xyokEAlmIWZOgOpM+Fe+O2njrFotdFuzZtLCrbZWOUCFRTHkJPnrU8rtTGai24l7FkcEWOLMQWPmza1CYnb2CuHKXsN1BCH66aVkO0Nq3cU+a4xOYNCzKjqxWYdR1GsimiIO6ZAzKwBngNe8GPzGdEbqOoNHp/az3a8+xbR71huznh2Zm36oZU/wB8KicRcMlLgAcCdPhcfeWfyPDxqo7v7wNZKozEITkbQk2m4LK6mTxKnTjBBBq17e2hd7IC4tqbTKEdNHObVQdBmU/3zo1Y3cr02Ke+3gv5mo7GWy94KIljAJ4DXVj4AST4A0/3feQ7cJA48RpMHxqPxCsXbLxyMAfu5iELAczlLCPGj6HgdtJZS4xU5s2W3miEtLokx8xZmc9WuGqVisQ1ySdNCywO7qjE6mNTPGrFvZg1w9uxbQy7zcuknVipgJpOg72gqrwI8I8AQYtjixnn0p8Z9JlfjtTBJHCTmAk5e+eEafLTjebArmW7bAVblm3dKyPiYlGC9dQabmSepPA6tmntOsCdQKuG0Nnpawlx7igm3hlwyTB70kuw8c7gfwGmt0XW4p26mJNvFIwLAgPGUkEnIwAJHI8/CaumAwt1L3aN3bTC5cuHTXiEU89AC38VUvYjm0e3GuR1AEcZknXloPxqzbf2+1+xktIy5/izQDHMHkB+dGXNGPEVfZ6i/jJYSGdnI6iS0fkK2jYO74ayWz3kcAlTbIVV46D6xrWS7K2U1t8wMtHBRoOfH0q4bI2tfBFg3cq3CBAjjpEnpWZmw4Sl3eC8pKlg0GMzAZj5yDrRXe0t1bvatDAieMROgmip8G5YrS0lFdjmLS0k0UAtFFFAFS269nNikHjUTVm9n9jNix4UuV4pse1233v5bcdF/SsntXSGlTBrQ/aHitGHpWdp1qfi6P5O1z3Y9o13DMBmMc+an05Vq2zN+8HjUC4lFBPM6j68q+c698PjHQyjEfl9K2+KXpkzsb5tf2Q4TE9/DuFJ1BB/UfrNU7bvsqxttfdjOB04/Uf0qu7C9ol6yRqfNT+laPsD2yI0B3E/vaGp32xPvGsqbdTEW1ftLTgxwiRp4iafbm3s+Pw/dIuhgHfN3WS2AQCkSGyplmYPQc95w+8+GvjvKp+h/Gum2JgrjBwArDgw+IctCZis/wDTcb6Mi9sqhruHYAZuzcORxIzLlJ8tRPiKqO72COQ3UMsjww6CJU+uv0rf8buJZurcXtMwuCGDw3KAyz8BHVYqt4L2N/Z3ZrN6Qy5WV4IOsgyBxH6miZfjoXHnaFwG2RltXG4W7tpn8FzZGPoGn0qW39Bu4K6FmQJhTr3YeAesD8a6b2a31mMpVgQQDoQePGneA3axKWmtXU7QRlVhAuZQICseZXkfAedJddnYtZuDKfhMMGiDBPJSPlUaSymNR6OVmTBk5s4OWc/W6wGlxBpECdSY4irhtP2XYjtC1kQrA5lOhU8fdsvwgmCRy1Gopr/26xYBzKpldeOViPh0jugd3hxy1TcT9arDJ93MIOZDOoVo7yuR8TZlhW108qu21yThcEpHecqI0nQd2fIEV57O3DYXc2IDMoElVIzXG1/aMdIHIgToKsn/AEJsTirLMVtJaByjTQkQCOWgAgeArLTSGexkGS6RwNx4/wCRqMs3IvkcyhjxKkPH0VqvW1N27WGsE227oHA6mY4g1RMRYDBWBytIynmCDSRry393eJw9t7cnsg2YTrlYEyIiYPX86z23ObQGZ5CMwzL0BPy1orbSussNcJ0ggAAfgKaDDLyH4VTG67LZtB7vbNCur3tIgqNWK6RPWeMD15VKbyXftFsWklVzSZGpieU9TNOSqL8RA8yKaYnbNlNJ16Ci3d2NamjLZ2wyilRMEySYFPhgra/ESx6DQfWo/a28JtaZYbTQ8dROvTSPrVbxe3Ltzi0Doun48aaY5ZFtkWnH7cS2IkL+6urHz/rULY3jHaAlSIIIgif4jH5VA0U88cJc63zBbdJtqTrIFFVzZN33Fv8A2iiuWxdklFFFdzlFLSUtAFLSUUAtXj2Y2Jus3QVR60b2bWstm4/gan5P1Ph2it/sTLR1b8qqL8Iqc3rvZrwHST+NQLHWjCcQZXklFFdqI1qlIG00rkUE0lECf2btEsoCsVuL0MZx6fMKtG7+3MQ9i4Ld1jiLXeyNBW4nUCJkVnKtBkVI4Ha7pcW4rZXUyrD9eoNTyw2eZaX/AGf7SsRHeCwo7xMrB+6OM1Jf91WRQ1y2wBMAgiT4gaGNONQ2B+x7QYMzphMUeOcThrrfeB+U+BphtfYb2wy3cjFiV7RXV0gfdAPdOg4iahqbV3wvmz/aKL1o3ES4UU5WI+U6cRM8xXud+Bz7Uej1lO6O2Vw965avGLV1Sr8wGEgNp5keoqxYXH5raknUgevKaLjqjHLa3vvop+a79H/lXjc3nQ/Nd+j/AMqq5v1y+LjnWaNtPXd4Lf8A5T6PTN9u25kK5jrP6mo+69pBOIvpa/cANy96ovw+pqKfbVi5cyWc50PfvMttdPBQT6VsjLk0NN6rd6zEjTSDoR1kVVcZtNFBCkEgkxTjc3Bpds3mdVJB5ajhGh5jSoTeVrdoLplBJ+EDjrqRzFEnOhvjbh9sXDwIHkP51x27NxZj6wPwqMtXZ4GaldmWQW15agdfPw/vnTWaLLs9s4W3bQ3LgiIIHMzqJJ66GKpqbQBxXbONA5eOsaov1yirLvDikyt2jnRSLSDizkH3j+pn0qjmm8c2XOvbF4prjl2MkmTXjRRV0hXdq3mYAcSQPrXFWDdDZBu3Q5HdQ6eLf0rLdTbZNr7gMPFpR0FFPkSBFFcW3SxKikorucpaKKKAWiiigCtP3RXJgGPWiio+Xo/j7ULbd2brH0qOpKKpiWulFK7UUVv1jmiiitAooooD2tYgjQ6ipF7ga0EAUayGg5/9pPMUUUtjYZ4rDZQDM1YMFtGbakaaRHSNDRRU70aPc46oXE7YeTlJB6jiPAHlRRWYxuVeJwkMQ2rTr0kcV/rXoq9OungelFFGxpofs6/YXvT9ajdt7JOIKrppLEnkAYn8aKKnbqqzmIgYJEML8K6AnierRy1qPxW8Zt5ls6EwCxGoifh+tFFVwm+08rrpBPcLEliSTxJ41xRRVfqQooorQKvG7e8Fm3ZUQQQIOnPmaKKTObhsbqpkb22fH6GiiioekU9q/9k=">
            <a:hlinkClick r:id="rId2"/>
          </p:cNvPr>
          <p:cNvSpPr>
            <a:spLocks noChangeAspect="1" noChangeArrowheads="1"/>
          </p:cNvSpPr>
          <p:nvPr/>
        </p:nvSpPr>
        <p:spPr bwMode="auto">
          <a:xfrm>
            <a:off x="171592" y="-2144889"/>
            <a:ext cx="6705600" cy="4470400"/>
          </a:xfrm>
          <a:prstGeom prst="rect">
            <a:avLst/>
          </a:prstGeom>
          <a:noFill/>
        </p:spPr>
        <p:txBody>
          <a:bodyPr vert="horz" wrap="square" lIns="130046" tIns="65023" rIns="130046" bIns="65023" numCol="1" anchor="t" anchorCtr="0" compatLnSpc="1">
            <a:prstTxWarp prst="textNoShape">
              <a:avLst/>
            </a:prstTxWarp>
          </a:bodyPr>
          <a:lstStyle/>
          <a:p>
            <a:endParaRPr lang="en-US"/>
          </a:p>
        </p:txBody>
      </p:sp>
      <p:pic>
        <p:nvPicPr>
          <p:cNvPr id="48132" name="Picture 4" descr="http://www.mhacoustics.com/sites/default/files/imagepicker/1/3mics.jpg">
            <a:hlinkClick r:id="rId3"/>
          </p:cNvPr>
          <p:cNvPicPr>
            <a:picLocks noChangeAspect="1" noChangeArrowheads="1"/>
          </p:cNvPicPr>
          <p:nvPr/>
        </p:nvPicPr>
        <p:blipFill>
          <a:blip r:embed="rId4" cstate="print"/>
          <a:srcRect/>
          <a:stretch>
            <a:fillRect/>
          </a:stretch>
        </p:blipFill>
        <p:spPr bwMode="auto">
          <a:xfrm>
            <a:off x="5990343" y="3238218"/>
            <a:ext cx="3224107" cy="5825067"/>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68288"/>
            <a:ext cx="11704320" cy="1300480"/>
          </a:xfrm>
        </p:spPr>
        <p:txBody>
          <a:bodyPr/>
          <a:lstStyle/>
          <a:p>
            <a:pPr fontAlgn="auto">
              <a:spcAft>
                <a:spcPts val="0"/>
              </a:spcAft>
              <a:defRPr/>
            </a:pPr>
            <a:r>
              <a:rPr lang="en-GB" dirty="0" smtClean="0">
                <a:solidFill>
                  <a:schemeClr val="tx2">
                    <a:satMod val="200000"/>
                  </a:schemeClr>
                </a:solidFill>
              </a:rPr>
              <a:t>Vector Base Amplitude Panning</a:t>
            </a:r>
            <a:endParaRPr lang="en-GB" dirty="0">
              <a:solidFill>
                <a:schemeClr val="tx2">
                  <a:satMod val="200000"/>
                </a:schemeClr>
              </a:solidFill>
            </a:endParaRPr>
          </a:p>
        </p:txBody>
      </p:sp>
      <p:graphicFrame>
        <p:nvGraphicFramePr>
          <p:cNvPr id="27650" name="Object 2"/>
          <p:cNvGraphicFramePr>
            <a:graphicFrameLocks noChangeAspect="1"/>
          </p:cNvGraphicFramePr>
          <p:nvPr/>
        </p:nvGraphicFramePr>
        <p:xfrm>
          <a:off x="237704" y="2860576"/>
          <a:ext cx="3305175" cy="2157412"/>
        </p:xfrm>
        <a:graphic>
          <a:graphicData uri="http://schemas.openxmlformats.org/presentationml/2006/ole">
            <p:oleObj spid="_x0000_s199682" name="Equation" r:id="rId4" imgW="876240" imgH="571320" progId="Equation.DSMT4">
              <p:embed/>
            </p:oleObj>
          </a:graphicData>
        </a:graphic>
      </p:graphicFrame>
      <p:sp>
        <p:nvSpPr>
          <p:cNvPr id="27652" name="Content Placeholder 2"/>
          <p:cNvSpPr txBox="1">
            <a:spLocks/>
          </p:cNvSpPr>
          <p:nvPr/>
        </p:nvSpPr>
        <p:spPr bwMode="auto">
          <a:xfrm>
            <a:off x="1219200" y="7213602"/>
            <a:ext cx="11785600" cy="2133599"/>
          </a:xfrm>
          <a:prstGeom prst="rect">
            <a:avLst/>
          </a:prstGeom>
          <a:noFill/>
          <a:ln w="9525">
            <a:noFill/>
            <a:miter lim="800000"/>
            <a:headEnd/>
            <a:tailEnd/>
          </a:ln>
        </p:spPr>
        <p:txBody>
          <a:bodyPr lIns="130046" tIns="65023" rIns="130046" bIns="65023"/>
          <a:lstStyle/>
          <a:p>
            <a:pPr marL="584756" indent="-487672" algn="l">
              <a:spcBef>
                <a:spcPts val="996"/>
              </a:spcBef>
              <a:buClr>
                <a:schemeClr val="tx2"/>
              </a:buClr>
              <a:buSzPct val="95000"/>
              <a:buFont typeface="Wingdings" pitchFamily="2" charset="2"/>
              <a:buChar char=""/>
            </a:pPr>
            <a:r>
              <a:rPr lang="en-GB" sz="3400" dirty="0">
                <a:latin typeface="Corbel" pitchFamily="34" charset="0"/>
              </a:rPr>
              <a:t>Uses a triplet of speakers to localise a source (3D)</a:t>
            </a:r>
          </a:p>
          <a:p>
            <a:pPr marL="584756" indent="-487672" algn="l">
              <a:spcBef>
                <a:spcPts val="996"/>
              </a:spcBef>
              <a:buClr>
                <a:schemeClr val="tx2"/>
              </a:buClr>
              <a:buSzPct val="95000"/>
              <a:buFont typeface="Wingdings" pitchFamily="2" charset="2"/>
              <a:buChar char=""/>
            </a:pPr>
            <a:r>
              <a:rPr lang="en-GB" sz="3400" dirty="0">
                <a:latin typeface="Corbel" pitchFamily="34" charset="0"/>
              </a:rPr>
              <a:t>Same as tangent law (2D)</a:t>
            </a:r>
          </a:p>
          <a:p>
            <a:pPr marL="584756" indent="-487672" algn="l">
              <a:spcBef>
                <a:spcPts val="996"/>
              </a:spcBef>
              <a:buClr>
                <a:schemeClr val="tx2"/>
              </a:buClr>
              <a:buSzPct val="95000"/>
              <a:buFont typeface="Wingdings" pitchFamily="2" charset="2"/>
              <a:buChar char=""/>
            </a:pPr>
            <a:r>
              <a:rPr lang="en-GB" sz="3400" dirty="0">
                <a:latin typeface="Corbel" pitchFamily="34" charset="0"/>
              </a:rPr>
              <a:t>Calculate speaker triplet vector same as the point source</a:t>
            </a:r>
          </a:p>
          <a:p>
            <a:pPr marL="584756" indent="-487672" algn="l">
              <a:spcBef>
                <a:spcPts val="996"/>
              </a:spcBef>
              <a:buClr>
                <a:schemeClr val="tx2"/>
              </a:buClr>
              <a:buSzPct val="95000"/>
              <a:buFont typeface="Wingdings" pitchFamily="2" charset="2"/>
              <a:buChar char=""/>
            </a:pPr>
            <a:endParaRPr lang="en-GB" sz="4300" dirty="0">
              <a:latin typeface="Corbel" pitchFamily="34" charset="0"/>
            </a:endParaRPr>
          </a:p>
        </p:txBody>
      </p:sp>
      <p:pic>
        <p:nvPicPr>
          <p:cNvPr id="27653" name="Picture 3" descr="C:\Users\Martin\Desktop\vbap triplet.png"/>
          <p:cNvPicPr>
            <a:picLocks noChangeAspect="1" noChangeArrowheads="1"/>
          </p:cNvPicPr>
          <p:nvPr/>
        </p:nvPicPr>
        <p:blipFill>
          <a:blip r:embed="rId5" cstate="print"/>
          <a:srcRect/>
          <a:stretch>
            <a:fillRect/>
          </a:stretch>
        </p:blipFill>
        <p:spPr bwMode="auto">
          <a:xfrm>
            <a:off x="4036632" y="1852464"/>
            <a:ext cx="5922152" cy="54096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Calculating VBAP Gains</a:t>
            </a:r>
            <a:endParaRPr lang="en-GB" dirty="0">
              <a:solidFill>
                <a:schemeClr val="tx2">
                  <a:satMod val="200000"/>
                </a:schemeClr>
              </a:solidFill>
            </a:endParaRPr>
          </a:p>
        </p:txBody>
      </p:sp>
      <p:sp>
        <p:nvSpPr>
          <p:cNvPr id="3" name="Content Placeholder 2"/>
          <p:cNvSpPr>
            <a:spLocks noGrp="1"/>
          </p:cNvSpPr>
          <p:nvPr>
            <p:ph idx="1"/>
          </p:nvPr>
        </p:nvSpPr>
        <p:spPr>
          <a:xfrm>
            <a:off x="1177009" y="6925028"/>
            <a:ext cx="11299472" cy="2523773"/>
          </a:xfrm>
        </p:spPr>
        <p:txBody>
          <a:bodyPr/>
          <a:lstStyle/>
          <a:p>
            <a:r>
              <a:rPr lang="en-GB" sz="3400" dirty="0" smtClean="0"/>
              <a:t>P – point source</a:t>
            </a:r>
          </a:p>
          <a:p>
            <a:r>
              <a:rPr lang="en-GB" sz="3400" dirty="0" smtClean="0"/>
              <a:t>L – loudspeaker locations</a:t>
            </a:r>
          </a:p>
          <a:p>
            <a:r>
              <a:rPr lang="en-GB" sz="3400" dirty="0" smtClean="0"/>
              <a:t>Can also calculate gains of triplet using simultaneous equations or Cramer’s Rule</a:t>
            </a:r>
          </a:p>
        </p:txBody>
      </p:sp>
      <p:sp>
        <p:nvSpPr>
          <p:cNvPr id="28680" name="Rectangle 2"/>
          <p:cNvSpPr>
            <a:spLocks noChangeArrowheads="1"/>
          </p:cNvSpPr>
          <p:nvPr/>
        </p:nvSpPr>
        <p:spPr bwMode="auto">
          <a:xfrm>
            <a:off x="6371051" y="-388823"/>
            <a:ext cx="262697" cy="777647"/>
          </a:xfrm>
          <a:prstGeom prst="rect">
            <a:avLst/>
          </a:prstGeom>
          <a:noFill/>
          <a:ln w="9525">
            <a:noFill/>
            <a:miter lim="800000"/>
            <a:headEnd/>
            <a:tailEnd/>
          </a:ln>
        </p:spPr>
        <p:txBody>
          <a:bodyPr wrap="none" lIns="130046" tIns="65023" rIns="130046" bIns="65023" anchor="ctr">
            <a:spAutoFit/>
          </a:bodyPr>
          <a:lstStyle/>
          <a:p>
            <a:endParaRPr lang="en-GB">
              <a:latin typeface="Corbel" pitchFamily="34" charset="0"/>
            </a:endParaRPr>
          </a:p>
        </p:txBody>
      </p:sp>
      <p:graphicFrame>
        <p:nvGraphicFramePr>
          <p:cNvPr id="28673" name="Object 1"/>
          <p:cNvGraphicFramePr>
            <a:graphicFrameLocks noChangeAspect="1"/>
          </p:cNvGraphicFramePr>
          <p:nvPr/>
        </p:nvGraphicFramePr>
        <p:xfrm>
          <a:off x="2405063" y="2336800"/>
          <a:ext cx="8177212" cy="3251200"/>
        </p:xfrm>
        <a:graphic>
          <a:graphicData uri="http://schemas.openxmlformats.org/presentationml/2006/ole">
            <p:oleObj spid="_x0000_s200706" name="Equation" r:id="rId4" imgW="2273040" imgH="901440" progId="Equation.DSMT4">
              <p:embed/>
            </p:oleObj>
          </a:graphicData>
        </a:graphic>
      </p:graphicFrame>
      <p:graphicFrame>
        <p:nvGraphicFramePr>
          <p:cNvPr id="8" name="Object 5"/>
          <p:cNvGraphicFramePr>
            <a:graphicFrameLocks noChangeAspect="1"/>
          </p:cNvGraphicFramePr>
          <p:nvPr/>
        </p:nvGraphicFramePr>
        <p:xfrm>
          <a:off x="4492625" y="5900738"/>
          <a:ext cx="3714750" cy="904875"/>
        </p:xfrm>
        <a:graphic>
          <a:graphicData uri="http://schemas.openxmlformats.org/presentationml/2006/ole">
            <p:oleObj spid="_x0000_s200707" name="Equation" r:id="rId5" imgW="1041120" imgH="253800" progId="Equation.DSMT4">
              <p:embed/>
            </p:oleObj>
          </a:graphicData>
        </a:graphic>
      </p:graphicFrame>
      <p:graphicFrame>
        <p:nvGraphicFramePr>
          <p:cNvPr id="7" name="Object 6"/>
          <p:cNvGraphicFramePr>
            <a:graphicFrameLocks noChangeAspect="1"/>
          </p:cNvGraphicFramePr>
          <p:nvPr/>
        </p:nvGraphicFramePr>
        <p:xfrm>
          <a:off x="2685976" y="2140496"/>
          <a:ext cx="7956550" cy="3155950"/>
        </p:xfrm>
        <a:graphic>
          <a:graphicData uri="http://schemas.openxmlformats.org/presentationml/2006/ole">
            <p:oleObj spid="_x0000_s200708" name="Equation" r:id="rId6" imgW="2273040" imgH="9014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ox(in)">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1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ox(in)">
                                      <p:cBhvr>
                                        <p:cTn id="2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Wave Field Synthesis</a:t>
            </a:r>
            <a:endParaRPr lang="en-GB" dirty="0">
              <a:solidFill>
                <a:schemeClr val="tx2">
                  <a:satMod val="200000"/>
                </a:schemeClr>
              </a:solidFill>
            </a:endParaRPr>
          </a:p>
        </p:txBody>
      </p:sp>
      <p:sp>
        <p:nvSpPr>
          <p:cNvPr id="52226" name="Content Placeholder 2"/>
          <p:cNvSpPr>
            <a:spLocks noGrp="1"/>
          </p:cNvSpPr>
          <p:nvPr>
            <p:ph idx="1"/>
          </p:nvPr>
        </p:nvSpPr>
        <p:spPr>
          <a:xfrm>
            <a:off x="0" y="5740896"/>
            <a:ext cx="13004800" cy="3707905"/>
          </a:xfrm>
        </p:spPr>
        <p:txBody>
          <a:bodyPr/>
          <a:lstStyle/>
          <a:p>
            <a:r>
              <a:rPr lang="en-GB" dirty="0" smtClean="0"/>
              <a:t>Reproduces wave fronts</a:t>
            </a:r>
          </a:p>
          <a:p>
            <a:r>
              <a:rPr lang="en-GB" dirty="0" smtClean="0"/>
              <a:t>Highest frequency is determined by speaker distance</a:t>
            </a:r>
          </a:p>
          <a:p>
            <a:r>
              <a:rPr lang="en-GB" dirty="0" smtClean="0"/>
              <a:t>Downside is the amount of loudspeakers and cost</a:t>
            </a:r>
          </a:p>
          <a:p>
            <a:endParaRPr lang="en-GB" dirty="0" smtClean="0"/>
          </a:p>
        </p:txBody>
      </p:sp>
      <p:pic>
        <p:nvPicPr>
          <p:cNvPr id="52227" name="Picture 2"/>
          <p:cNvPicPr>
            <a:picLocks noChangeAspect="1" noChangeArrowheads="1"/>
          </p:cNvPicPr>
          <p:nvPr/>
        </p:nvPicPr>
        <p:blipFill>
          <a:blip r:embed="rId3" cstate="print"/>
          <a:srcRect/>
          <a:stretch>
            <a:fillRect/>
          </a:stretch>
        </p:blipFill>
        <p:spPr bwMode="auto">
          <a:xfrm>
            <a:off x="1422400" y="2133601"/>
            <a:ext cx="4064000" cy="3061547"/>
          </a:xfrm>
          <a:prstGeom prst="rect">
            <a:avLst/>
          </a:prstGeom>
          <a:noFill/>
          <a:ln w="9525">
            <a:noFill/>
            <a:miter lim="800000"/>
            <a:headEnd/>
            <a:tailEnd/>
          </a:ln>
        </p:spPr>
      </p:pic>
      <p:pic>
        <p:nvPicPr>
          <p:cNvPr id="52228" name="Picture 3"/>
          <p:cNvPicPr>
            <a:picLocks noChangeAspect="1" noChangeArrowheads="1"/>
          </p:cNvPicPr>
          <p:nvPr/>
        </p:nvPicPr>
        <p:blipFill>
          <a:blip r:embed="rId4" cstate="print"/>
          <a:srcRect/>
          <a:stretch>
            <a:fillRect/>
          </a:stretch>
        </p:blipFill>
        <p:spPr bwMode="auto">
          <a:xfrm>
            <a:off x="6604001" y="2133601"/>
            <a:ext cx="40640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p:txBody>
          <a:bodyPr/>
          <a:lstStyle/>
          <a:p>
            <a:pPr eaLnBrk="1" hangingPunct="1"/>
            <a:r>
              <a:rPr lang="en-US" smtClean="0"/>
              <a:t>Blumlein law</a:t>
            </a:r>
          </a:p>
        </p:txBody>
      </p:sp>
      <p:sp>
        <p:nvSpPr>
          <p:cNvPr id="15363" name="Rectangle 2"/>
          <p:cNvSpPr>
            <a:spLocks noGrp="1" noChangeArrowheads="1"/>
          </p:cNvSpPr>
          <p:nvPr>
            <p:ph type="body" idx="1"/>
          </p:nvPr>
        </p:nvSpPr>
        <p:spPr>
          <a:xfrm>
            <a:off x="2" y="2930984"/>
            <a:ext cx="6399987" cy="6553941"/>
          </a:xfrm>
        </p:spPr>
        <p:txBody>
          <a:bodyPr anchor="t"/>
          <a:lstStyle/>
          <a:p>
            <a:pPr marL="573990" eaLnBrk="1" hangingPunct="1"/>
            <a:r>
              <a:rPr lang="en-US" sz="3400" dirty="0" smtClean="0"/>
              <a:t>For </a:t>
            </a:r>
            <a:r>
              <a:rPr lang="en-US" sz="3400" dirty="0" smtClean="0">
                <a:solidFill>
                  <a:srgbClr val="0000FF"/>
                </a:solidFill>
              </a:rPr>
              <a:t>broadband</a:t>
            </a:r>
            <a:r>
              <a:rPr lang="en-US" sz="3400" dirty="0" smtClean="0"/>
              <a:t> signals (approximately):</a:t>
            </a:r>
          </a:p>
          <a:p>
            <a:pPr marL="573990" eaLnBrk="1" hangingPunct="1"/>
            <a:endParaRPr lang="en-US" sz="3400" dirty="0" smtClean="0"/>
          </a:p>
          <a:p>
            <a:pPr marL="573990" eaLnBrk="1" hangingPunct="1"/>
            <a:endParaRPr lang="en-US" sz="3400" dirty="0" smtClean="0"/>
          </a:p>
          <a:p>
            <a:pPr marL="573990" eaLnBrk="1" hangingPunct="1"/>
            <a:endParaRPr lang="en-US" sz="3400" dirty="0" smtClean="0">
              <a:latin typeface="Arial Italic" charset="0"/>
              <a:cs typeface="Arial Italic" charset="0"/>
              <a:sym typeface="Arial Italic" charset="0"/>
            </a:endParaRPr>
          </a:p>
          <a:p>
            <a:pPr marL="573990" eaLnBrk="1" hangingPunct="1"/>
            <a:r>
              <a:rPr lang="en-GB" sz="3400" dirty="0" smtClean="0">
                <a:cs typeface="Arial Italic" charset="0"/>
                <a:sym typeface="Arial Italic" charset="0"/>
              </a:rPr>
              <a:t>Known as </a:t>
            </a:r>
            <a:r>
              <a:rPr lang="en-GB" sz="3400" dirty="0" smtClean="0">
                <a:solidFill>
                  <a:srgbClr val="0014BE"/>
                </a:solidFill>
                <a:cs typeface="Arial Italic" charset="0"/>
                <a:sym typeface="Arial Italic" charset="0"/>
              </a:rPr>
              <a:t>sine law </a:t>
            </a:r>
            <a:r>
              <a:rPr lang="en-GB" sz="3400" dirty="0" smtClean="0">
                <a:cs typeface="Arial Italic" charset="0"/>
                <a:sym typeface="Arial Italic" charset="0"/>
              </a:rPr>
              <a:t>or </a:t>
            </a:r>
            <a:r>
              <a:rPr lang="en-GB" sz="3400" dirty="0" err="1" smtClean="0">
                <a:solidFill>
                  <a:srgbClr val="0014BE"/>
                </a:solidFill>
                <a:cs typeface="Arial Italic" charset="0"/>
                <a:sym typeface="Arial Italic" charset="0"/>
              </a:rPr>
              <a:t>Blumlein</a:t>
            </a:r>
            <a:r>
              <a:rPr lang="en-GB" sz="3400" dirty="0" smtClean="0">
                <a:solidFill>
                  <a:srgbClr val="0014BE"/>
                </a:solidFill>
                <a:cs typeface="Arial Italic" charset="0"/>
                <a:sym typeface="Arial Italic" charset="0"/>
              </a:rPr>
              <a:t> law</a:t>
            </a:r>
            <a:endParaRPr lang="en-US" sz="3400" dirty="0" smtClean="0">
              <a:solidFill>
                <a:srgbClr val="0014BE"/>
              </a:solidFill>
              <a:cs typeface="Arial Italic" charset="0"/>
              <a:sym typeface="Arial Italic" charset="0"/>
            </a:endParaRPr>
          </a:p>
          <a:p>
            <a:pPr marL="573990" eaLnBrk="1" hangingPunct="1"/>
            <a:r>
              <a:rPr lang="en-US" sz="3400" dirty="0" err="1" smtClean="0">
                <a:latin typeface="Arial Italic" charset="0"/>
                <a:cs typeface="Arial Italic" charset="0"/>
                <a:sym typeface="Arial Italic" charset="0"/>
              </a:rPr>
              <a:t>θ</a:t>
            </a:r>
            <a:r>
              <a:rPr lang="en-US" sz="3400" baseline="-6000" dirty="0" err="1" smtClean="0">
                <a:latin typeface="Arial Italic" charset="0"/>
                <a:cs typeface="Arial Italic" charset="0"/>
                <a:sym typeface="Arial Italic" charset="0"/>
              </a:rPr>
              <a:t>L</a:t>
            </a:r>
            <a:r>
              <a:rPr lang="en-US" sz="3400" dirty="0" smtClean="0"/>
              <a:t> is angle from</a:t>
            </a:r>
            <a:br>
              <a:rPr lang="en-US" sz="3400" dirty="0" smtClean="0"/>
            </a:br>
            <a:r>
              <a:rPr lang="en-US" sz="3400" dirty="0" smtClean="0"/>
              <a:t>listener to each speaker</a:t>
            </a:r>
          </a:p>
          <a:p>
            <a:pPr marL="573990" eaLnBrk="1" hangingPunct="1"/>
            <a:r>
              <a:rPr lang="en-US" sz="3400" dirty="0" smtClean="0">
                <a:latin typeface="Arial Italic" charset="0"/>
                <a:cs typeface="Arial Italic" charset="0"/>
                <a:sym typeface="Arial Italic" charset="0"/>
              </a:rPr>
              <a:t>θ </a:t>
            </a:r>
            <a:r>
              <a:rPr lang="en-US" sz="3400" dirty="0" smtClean="0"/>
              <a:t>is apparent </a:t>
            </a:r>
            <a:br>
              <a:rPr lang="en-US" sz="3400" dirty="0" smtClean="0"/>
            </a:br>
            <a:r>
              <a:rPr lang="en-US" sz="3400" dirty="0" smtClean="0"/>
              <a:t>source angle</a:t>
            </a:r>
          </a:p>
        </p:txBody>
      </p:sp>
      <p:pic>
        <p:nvPicPr>
          <p:cNvPr id="15364" name="Picture 3"/>
          <p:cNvPicPr>
            <a:picLocks noChangeArrowheads="1"/>
          </p:cNvPicPr>
          <p:nvPr/>
        </p:nvPicPr>
        <p:blipFill>
          <a:blip r:embed="rId4" cstate="print"/>
          <a:srcRect r="52361" b="12300"/>
          <a:stretch>
            <a:fillRect/>
          </a:stretch>
        </p:blipFill>
        <p:spPr bwMode="auto">
          <a:xfrm>
            <a:off x="6375400" y="3652838"/>
            <a:ext cx="6604001" cy="5211762"/>
          </a:xfrm>
          <a:prstGeom prst="rect">
            <a:avLst/>
          </a:prstGeom>
          <a:noFill/>
          <a:ln w="9525">
            <a:noFill/>
            <a:miter lim="800000"/>
            <a:headEnd/>
            <a:tailEnd/>
          </a:ln>
        </p:spPr>
      </p:pic>
      <p:graphicFrame>
        <p:nvGraphicFramePr>
          <p:cNvPr id="78850" name="Object 6"/>
          <p:cNvGraphicFramePr>
            <a:graphicFrameLocks noChangeAspect="1"/>
          </p:cNvGraphicFramePr>
          <p:nvPr/>
        </p:nvGraphicFramePr>
        <p:xfrm>
          <a:off x="1074597" y="4057509"/>
          <a:ext cx="4711982" cy="1571413"/>
        </p:xfrm>
        <a:graphic>
          <a:graphicData uri="http://schemas.openxmlformats.org/presentationml/2006/ole">
            <p:oleObj spid="_x0000_s189442" name="Equation" r:id="rId5" imgW="1104840" imgH="368280" progId="Equation.DSMT4">
              <p:embed/>
            </p:oleObj>
          </a:graphicData>
        </a:graphic>
      </p:graphicFrame>
      <p:sp>
        <p:nvSpPr>
          <p:cNvPr id="7" name="Rectangle 6"/>
          <p:cNvSpPr/>
          <p:nvPr/>
        </p:nvSpPr>
        <p:spPr>
          <a:xfrm>
            <a:off x="0" y="1292403"/>
            <a:ext cx="13004800" cy="1362422"/>
          </a:xfrm>
          <a:prstGeom prst="rect">
            <a:avLst/>
          </a:prstGeom>
        </p:spPr>
        <p:txBody>
          <a:bodyPr wrap="square" lIns="130046" tIns="65023" rIns="130046" bIns="65023">
            <a:spAutoFit/>
          </a:bodyPr>
          <a:lstStyle/>
          <a:p>
            <a:pPr marL="248352"/>
            <a:r>
              <a:rPr lang="en-US" sz="4000" dirty="0"/>
              <a:t>Perceived </a:t>
            </a:r>
            <a:r>
              <a:rPr lang="en-US" sz="4000" dirty="0">
                <a:solidFill>
                  <a:srgbClr val="0000FF"/>
                </a:solidFill>
              </a:rPr>
              <a:t>azimuth</a:t>
            </a:r>
            <a:r>
              <a:rPr lang="en-US" sz="4000" dirty="0"/>
              <a:t> of sound source as function of difference in </a:t>
            </a:r>
            <a:r>
              <a:rPr lang="en-US" sz="4000" dirty="0">
                <a:solidFill>
                  <a:srgbClr val="0000FF"/>
                </a:solidFill>
              </a:rPr>
              <a:t>stereo level</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GB" dirty="0" smtClean="0">
                <a:solidFill>
                  <a:schemeClr val="tx2">
                    <a:satMod val="200000"/>
                  </a:schemeClr>
                </a:solidFill>
              </a:rPr>
              <a:t>Questions?</a:t>
            </a:r>
            <a:endParaRPr lang="en-GB" dirty="0">
              <a:solidFill>
                <a:schemeClr val="tx2">
                  <a:satMod val="200000"/>
                </a:schemeClr>
              </a:solidFill>
            </a:endParaRPr>
          </a:p>
        </p:txBody>
      </p:sp>
      <p:sp>
        <p:nvSpPr>
          <p:cNvPr id="54274" name="TextBox 2"/>
          <p:cNvSpPr txBox="1">
            <a:spLocks noChangeArrowheads="1"/>
          </p:cNvSpPr>
          <p:nvPr/>
        </p:nvSpPr>
        <p:spPr bwMode="auto">
          <a:xfrm>
            <a:off x="0" y="988368"/>
            <a:ext cx="13218083" cy="7718008"/>
          </a:xfrm>
          <a:prstGeom prst="rect">
            <a:avLst/>
          </a:prstGeom>
          <a:noFill/>
          <a:ln w="9525">
            <a:noFill/>
            <a:miter lim="800000"/>
            <a:headEnd/>
            <a:tailEnd/>
          </a:ln>
        </p:spPr>
        <p:txBody>
          <a:bodyPr wrap="square" lIns="130046" tIns="65023" rIns="130046" bIns="65023">
            <a:spAutoFit/>
          </a:bodyPr>
          <a:lstStyle/>
          <a:p>
            <a:pPr algn="l"/>
            <a:r>
              <a:rPr lang="en-GB" sz="2900" dirty="0">
                <a:latin typeface="Corbel" pitchFamily="34" charset="0"/>
              </a:rPr>
              <a:t>Dolby, </a:t>
            </a:r>
            <a:r>
              <a:rPr lang="en-GB" sz="2900" dirty="0">
                <a:latin typeface="Corbel" pitchFamily="34" charset="0"/>
                <a:hlinkClick r:id="rId3"/>
              </a:rPr>
              <a:t>www.dolby.com</a:t>
            </a:r>
            <a:endParaRPr lang="en-GB" sz="2900" dirty="0">
              <a:latin typeface="Corbel" pitchFamily="34" charset="0"/>
            </a:endParaRPr>
          </a:p>
          <a:p>
            <a:pPr algn="l"/>
            <a:r>
              <a:rPr lang="en-GB" sz="2900" dirty="0">
                <a:latin typeface="Corbel" pitchFamily="34" charset="0"/>
              </a:rPr>
              <a:t>DTS, </a:t>
            </a:r>
            <a:r>
              <a:rPr lang="en-GB" sz="2900" dirty="0">
                <a:latin typeface="Corbel" pitchFamily="34" charset="0"/>
                <a:hlinkClick r:id="rId4"/>
              </a:rPr>
              <a:t>www.dts.com</a:t>
            </a:r>
            <a:endParaRPr lang="en-GB" sz="2900" dirty="0">
              <a:latin typeface="Corbel" pitchFamily="34" charset="0"/>
            </a:endParaRPr>
          </a:p>
          <a:p>
            <a:pPr algn="l"/>
            <a:r>
              <a:rPr lang="en-GB" sz="2900" dirty="0">
                <a:latin typeface="Corbel" pitchFamily="34" charset="0"/>
              </a:rPr>
              <a:t>F. Rumsey, </a:t>
            </a:r>
            <a:r>
              <a:rPr lang="en-GB" sz="2900" i="1" dirty="0">
                <a:latin typeface="Corbel" pitchFamily="34" charset="0"/>
              </a:rPr>
              <a:t>Spatial Audio</a:t>
            </a:r>
            <a:r>
              <a:rPr lang="en-GB" sz="2900" dirty="0">
                <a:latin typeface="Corbel" pitchFamily="34" charset="0"/>
              </a:rPr>
              <a:t>,  Focal Press.</a:t>
            </a:r>
          </a:p>
          <a:p>
            <a:pPr algn="l"/>
            <a:r>
              <a:rPr lang="en-GB" sz="2900" dirty="0">
                <a:latin typeface="Corbel" pitchFamily="34" charset="0"/>
              </a:rPr>
              <a:t>R. </a:t>
            </a:r>
            <a:r>
              <a:rPr lang="en-GB" sz="2900" dirty="0" err="1">
                <a:latin typeface="Corbel" pitchFamily="34" charset="0"/>
              </a:rPr>
              <a:t>Streicher</a:t>
            </a:r>
            <a:r>
              <a:rPr lang="en-GB" sz="2900" dirty="0">
                <a:latin typeface="Corbel" pitchFamily="34" charset="0"/>
              </a:rPr>
              <a:t>, </a:t>
            </a:r>
            <a:r>
              <a:rPr lang="en-GB" sz="2900" i="1" dirty="0">
                <a:latin typeface="Corbel" pitchFamily="34" charset="0"/>
              </a:rPr>
              <a:t>The Decca Tree – Its Not Just for Stereo Anymore</a:t>
            </a:r>
            <a:r>
              <a:rPr lang="en-GB" sz="2900" dirty="0">
                <a:latin typeface="Corbel" pitchFamily="34" charset="0"/>
              </a:rPr>
              <a:t>, </a:t>
            </a:r>
          </a:p>
          <a:p>
            <a:pPr algn="l"/>
            <a:r>
              <a:rPr lang="en-GB" sz="2900" dirty="0">
                <a:latin typeface="Corbel" pitchFamily="34" charset="0"/>
                <a:hlinkClick r:id="rId5"/>
              </a:rPr>
              <a:t>http://www.wesdooley.com/pdf/Surround_Sound_Decca_Tree-urtext.pdf</a:t>
            </a:r>
            <a:endParaRPr lang="en-GB" sz="2900" dirty="0">
              <a:latin typeface="Corbel" pitchFamily="34" charset="0"/>
            </a:endParaRPr>
          </a:p>
          <a:p>
            <a:pPr algn="l"/>
            <a:r>
              <a:rPr lang="en-GB" sz="2900" dirty="0">
                <a:latin typeface="Corbel" pitchFamily="34" charset="0"/>
              </a:rPr>
              <a:t>C. Eric, T. Chen, “The Native B-Format Microphone by Benjamin,”  </a:t>
            </a:r>
            <a:r>
              <a:rPr lang="en-GB" sz="2900" i="1" dirty="0">
                <a:latin typeface="Corbel" pitchFamily="34" charset="0"/>
              </a:rPr>
              <a:t>Audio Engineering</a:t>
            </a:r>
            <a:br>
              <a:rPr lang="en-GB" sz="2900" i="1" dirty="0">
                <a:latin typeface="Corbel" pitchFamily="34" charset="0"/>
              </a:rPr>
            </a:br>
            <a:r>
              <a:rPr lang="en-GB" sz="2900" i="1" dirty="0">
                <a:latin typeface="Corbel" pitchFamily="34" charset="0"/>
              </a:rPr>
              <a:t>Society, </a:t>
            </a:r>
            <a:r>
              <a:rPr lang="en-GB" sz="2900" dirty="0">
                <a:latin typeface="Corbel" pitchFamily="34" charset="0"/>
              </a:rPr>
              <a:t>Convention 119, 2005.</a:t>
            </a:r>
          </a:p>
          <a:p>
            <a:pPr algn="l"/>
            <a:r>
              <a:rPr lang="en-GB" sz="2900" dirty="0" err="1">
                <a:latin typeface="Corbel" pitchFamily="34" charset="0"/>
              </a:rPr>
              <a:t>Schoesps</a:t>
            </a:r>
            <a:r>
              <a:rPr lang="en-GB" sz="2900" dirty="0">
                <a:latin typeface="Corbel" pitchFamily="34" charset="0"/>
              </a:rPr>
              <a:t>, </a:t>
            </a:r>
            <a:r>
              <a:rPr lang="en-GB" sz="2900" dirty="0">
                <a:latin typeface="Corbel" pitchFamily="34" charset="0"/>
                <a:hlinkClick r:id="rId6"/>
              </a:rPr>
              <a:t>www.schoeps.de</a:t>
            </a:r>
            <a:endParaRPr lang="en-GB" sz="2900" dirty="0">
              <a:latin typeface="Corbel" pitchFamily="34" charset="0"/>
            </a:endParaRPr>
          </a:p>
          <a:p>
            <a:pPr algn="l"/>
            <a:r>
              <a:rPr lang="en-GB" sz="2900" dirty="0">
                <a:latin typeface="Corbel" pitchFamily="34" charset="0"/>
              </a:rPr>
              <a:t>V. </a:t>
            </a:r>
            <a:r>
              <a:rPr lang="en-GB" sz="2900" dirty="0" err="1">
                <a:latin typeface="Corbel" pitchFamily="34" charset="0"/>
              </a:rPr>
              <a:t>Pulkki</a:t>
            </a:r>
            <a:r>
              <a:rPr lang="en-GB" sz="2900" dirty="0">
                <a:latin typeface="Corbel" pitchFamily="34" charset="0"/>
              </a:rPr>
              <a:t>, “Virtual Sound Source Positioning Using Vector Base Amplitude Panning,” </a:t>
            </a:r>
            <a:br>
              <a:rPr lang="en-GB" sz="2900" dirty="0">
                <a:latin typeface="Corbel" pitchFamily="34" charset="0"/>
              </a:rPr>
            </a:br>
            <a:r>
              <a:rPr lang="en-GB" sz="2900" i="1" dirty="0">
                <a:latin typeface="Corbel" pitchFamily="34" charset="0"/>
              </a:rPr>
              <a:t>Audio Engineering Society,</a:t>
            </a:r>
            <a:r>
              <a:rPr lang="en-GB" sz="2900" dirty="0">
                <a:latin typeface="Corbel" pitchFamily="34" charset="0"/>
              </a:rPr>
              <a:t>  Volume 5, Issue 6, pp. 456 -466, June 1997.</a:t>
            </a:r>
          </a:p>
          <a:p>
            <a:pPr algn="l"/>
            <a:r>
              <a:rPr lang="en-GB" sz="2900" dirty="0">
                <a:latin typeface="Corbel" pitchFamily="34" charset="0"/>
              </a:rPr>
              <a:t>S. Goodwin, “3D Sound For 3D Games – Beyond 5.1,” </a:t>
            </a:r>
            <a:r>
              <a:rPr lang="en-GB" sz="2900" i="1" dirty="0">
                <a:latin typeface="Corbel" pitchFamily="34" charset="0"/>
              </a:rPr>
              <a:t>Audio Engineering Society</a:t>
            </a:r>
            <a:r>
              <a:rPr lang="en-GB" sz="2900" dirty="0">
                <a:latin typeface="Corbel" pitchFamily="34" charset="0"/>
              </a:rPr>
              <a:t>, 35</a:t>
            </a:r>
            <a:r>
              <a:rPr lang="en-GB" sz="2900" baseline="30000" dirty="0">
                <a:latin typeface="Corbel" pitchFamily="34" charset="0"/>
              </a:rPr>
              <a:t>th</a:t>
            </a:r>
            <a:r>
              <a:rPr lang="en-GB" sz="2900" dirty="0">
                <a:latin typeface="Corbel" pitchFamily="34" charset="0"/>
              </a:rPr>
              <a:t> </a:t>
            </a:r>
          </a:p>
          <a:p>
            <a:pPr algn="l"/>
            <a:r>
              <a:rPr lang="en-GB" sz="2900" dirty="0">
                <a:latin typeface="Corbel" pitchFamily="34" charset="0"/>
              </a:rPr>
              <a:t>International Conference, 2009.</a:t>
            </a:r>
          </a:p>
          <a:p>
            <a:pPr algn="l"/>
            <a:r>
              <a:rPr lang="en-GB" sz="2900" dirty="0">
                <a:latin typeface="Corbel" pitchFamily="34" charset="0"/>
              </a:rPr>
              <a:t>M.A. </a:t>
            </a:r>
            <a:r>
              <a:rPr lang="en-GB" sz="2900" dirty="0" err="1">
                <a:latin typeface="Corbel" pitchFamily="34" charset="0"/>
              </a:rPr>
              <a:t>Gerzon</a:t>
            </a:r>
            <a:r>
              <a:rPr lang="en-GB" sz="2900" dirty="0">
                <a:latin typeface="Corbel" pitchFamily="34" charset="0"/>
              </a:rPr>
              <a:t>, “</a:t>
            </a:r>
            <a:r>
              <a:rPr lang="en-GB" sz="2900" dirty="0" err="1">
                <a:latin typeface="Corbel" pitchFamily="34" charset="0"/>
              </a:rPr>
              <a:t>Periphony</a:t>
            </a:r>
            <a:r>
              <a:rPr lang="en-GB" sz="2900" dirty="0">
                <a:latin typeface="Corbel" pitchFamily="34" charset="0"/>
              </a:rPr>
              <a:t>: With-Height Sound Reproduction,” </a:t>
            </a:r>
            <a:r>
              <a:rPr lang="en-GB" sz="2900" i="1" dirty="0">
                <a:latin typeface="Corbel" pitchFamily="34" charset="0"/>
              </a:rPr>
              <a:t>Audio Engineering</a:t>
            </a:r>
          </a:p>
          <a:p>
            <a:pPr algn="l"/>
            <a:r>
              <a:rPr lang="en-GB" sz="2900" i="1" dirty="0">
                <a:latin typeface="Corbel" pitchFamily="34" charset="0"/>
              </a:rPr>
              <a:t> Society</a:t>
            </a:r>
            <a:r>
              <a:rPr lang="en-GB" sz="2900" dirty="0">
                <a:latin typeface="Corbel" pitchFamily="34" charset="0"/>
              </a:rPr>
              <a:t>, vol. 21, pp. 2-10, February 1973. </a:t>
            </a:r>
          </a:p>
          <a:p>
            <a:pPr algn="l"/>
            <a:r>
              <a:rPr lang="en-GB" sz="2900" dirty="0">
                <a:latin typeface="Corbel" pitchFamily="34" charset="0"/>
              </a:rPr>
              <a:t>D. </a:t>
            </a:r>
            <a:r>
              <a:rPr lang="en-GB" sz="2900" dirty="0" err="1">
                <a:latin typeface="Corbel" pitchFamily="34" charset="0"/>
              </a:rPr>
              <a:t>Malham</a:t>
            </a:r>
            <a:r>
              <a:rPr lang="en-GB" sz="2900" dirty="0">
                <a:latin typeface="Corbel" pitchFamily="34" charset="0"/>
              </a:rPr>
              <a:t>, </a:t>
            </a:r>
            <a:r>
              <a:rPr lang="en-GB" sz="2900" i="1" dirty="0">
                <a:latin typeface="Corbel" pitchFamily="34" charset="0"/>
              </a:rPr>
              <a:t>Higher order </a:t>
            </a:r>
            <a:r>
              <a:rPr lang="en-GB" sz="2900" i="1" dirty="0" err="1">
                <a:latin typeface="Corbel" pitchFamily="34" charset="0"/>
              </a:rPr>
              <a:t>Ambisonics</a:t>
            </a:r>
            <a:r>
              <a:rPr lang="en-GB" sz="2900" i="1" dirty="0">
                <a:latin typeface="Corbel" pitchFamily="34" charset="0"/>
              </a:rPr>
              <a:t> systems</a:t>
            </a:r>
            <a:r>
              <a:rPr lang="en-GB" sz="2900" dirty="0">
                <a:latin typeface="Corbel" pitchFamily="34" charset="0"/>
              </a:rPr>
              <a:t>, </a:t>
            </a:r>
          </a:p>
          <a:p>
            <a:pPr algn="l"/>
            <a:r>
              <a:rPr lang="en-GB" sz="2900" dirty="0">
                <a:latin typeface="Corbel" pitchFamily="34" charset="0"/>
              </a:rPr>
              <a:t>http://www.york.ac.uk/inst/mustech/3d_audio/higher_order_ambisonics.pdf, 2003.</a:t>
            </a:r>
          </a:p>
          <a:p>
            <a:pPr algn="l"/>
            <a:r>
              <a:rPr lang="en-GB" sz="2900" dirty="0" err="1">
                <a:latin typeface="Corbel" pitchFamily="34" charset="0"/>
              </a:rPr>
              <a:t>Soundfield</a:t>
            </a:r>
            <a:r>
              <a:rPr lang="en-GB" sz="2900" dirty="0">
                <a:latin typeface="Corbel" pitchFamily="34" charset="0"/>
              </a:rPr>
              <a:t>, </a:t>
            </a:r>
            <a:r>
              <a:rPr lang="en-GB" sz="2900" dirty="0" smtClean="0">
                <a:latin typeface="Corbel" pitchFamily="34" charset="0"/>
                <a:hlinkClick r:id="rId7"/>
              </a:rPr>
              <a:t>www.soundfield.com</a:t>
            </a:r>
            <a:endParaRPr lang="en-GB" sz="2900" dirty="0">
              <a:latin typeface="Corbe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p:txBody>
          <a:bodyPr/>
          <a:lstStyle/>
          <a:p>
            <a:pPr eaLnBrk="1" hangingPunct="1"/>
            <a:r>
              <a:rPr lang="en-US" smtClean="0"/>
              <a:t>Precedence effect</a:t>
            </a:r>
          </a:p>
        </p:txBody>
      </p:sp>
      <p:sp>
        <p:nvSpPr>
          <p:cNvPr id="16387" name="Rectangle 2"/>
          <p:cNvSpPr>
            <a:spLocks noGrp="1" noChangeArrowheads="1"/>
          </p:cNvSpPr>
          <p:nvPr>
            <p:ph type="body" idx="1"/>
          </p:nvPr>
        </p:nvSpPr>
        <p:spPr>
          <a:xfrm>
            <a:off x="114300" y="4180656"/>
            <a:ext cx="12814300" cy="5572944"/>
          </a:xfrm>
        </p:spPr>
        <p:txBody>
          <a:bodyPr anchor="t"/>
          <a:lstStyle/>
          <a:p>
            <a:pPr marL="1524000" lvl="2" eaLnBrk="1" hangingPunct="1"/>
            <a:endParaRPr lang="en-US" sz="2800" dirty="0" smtClean="0"/>
          </a:p>
          <a:p>
            <a:pPr marL="1143000" lvl="1" eaLnBrk="1" hangingPunct="1"/>
            <a:r>
              <a:rPr lang="en-US" sz="3400" dirty="0" smtClean="0"/>
              <a:t>Step toward one speaker</a:t>
            </a:r>
            <a:r>
              <a:rPr lang="en-US" sz="3400" dirty="0" smtClean="0">
                <a:sym typeface="Wingdings" pitchFamily="2" charset="2"/>
              </a:rPr>
              <a:t> </a:t>
            </a:r>
            <a:r>
              <a:rPr lang="en-US" sz="3400" dirty="0" smtClean="0">
                <a:solidFill>
                  <a:srgbClr val="0000FF"/>
                </a:solidFill>
              </a:rPr>
              <a:t>monophonic</a:t>
            </a:r>
            <a:r>
              <a:rPr lang="en-US" sz="3400" dirty="0" smtClean="0"/>
              <a:t> source will appear </a:t>
            </a:r>
            <a:r>
              <a:rPr lang="en-US" sz="3400" dirty="0" err="1" smtClean="0"/>
              <a:t>localised</a:t>
            </a:r>
            <a:r>
              <a:rPr lang="en-US" sz="3400" dirty="0" smtClean="0"/>
              <a:t> to that speaker</a:t>
            </a:r>
          </a:p>
          <a:p>
            <a:pPr marL="1143000" lvl="1" eaLnBrk="1" hangingPunct="1"/>
            <a:r>
              <a:rPr lang="en-US" sz="3400" dirty="0" smtClean="0"/>
              <a:t>Effect persists </a:t>
            </a:r>
            <a:r>
              <a:rPr lang="en-US" sz="3400" dirty="0" smtClean="0">
                <a:latin typeface="Arial Italic" charset="0"/>
                <a:cs typeface="Arial Italic" charset="0"/>
                <a:sym typeface="Arial Italic" charset="0"/>
              </a:rPr>
              <a:t>despite </a:t>
            </a:r>
            <a:r>
              <a:rPr lang="en-US" sz="3400" dirty="0" smtClean="0"/>
              <a:t>changes in volume between speakers!</a:t>
            </a:r>
          </a:p>
          <a:p>
            <a:pPr marL="635000" eaLnBrk="1" hangingPunct="1"/>
            <a:r>
              <a:rPr lang="en-US" sz="4000" dirty="0" smtClean="0"/>
              <a:t>Psychoacoustic phenomenon: </a:t>
            </a:r>
            <a:r>
              <a:rPr lang="en-US" sz="4000" dirty="0" smtClean="0">
                <a:solidFill>
                  <a:srgbClr val="0000FF"/>
                </a:solidFill>
              </a:rPr>
              <a:t>precedence effect</a:t>
            </a:r>
            <a:endParaRPr lang="en-US" sz="4000" dirty="0" smtClean="0"/>
          </a:p>
          <a:p>
            <a:pPr marL="1143000" lvl="1" eaLnBrk="1" hangingPunct="1"/>
            <a:r>
              <a:rPr lang="en-US" sz="3400" dirty="0" smtClean="0"/>
              <a:t>Spatial processing inhibited for tens of milliseconds after </a:t>
            </a:r>
            <a:r>
              <a:rPr lang="en-US" sz="3400" dirty="0" err="1" smtClean="0"/>
              <a:t>localised</a:t>
            </a:r>
            <a:r>
              <a:rPr lang="en-US" sz="3400" dirty="0" smtClean="0"/>
              <a:t> acoustic event</a:t>
            </a:r>
          </a:p>
          <a:p>
            <a:pPr marL="1143000" lvl="1" eaLnBrk="1" hangingPunct="1"/>
            <a:r>
              <a:rPr lang="en-US" sz="3400" dirty="0" smtClean="0"/>
              <a:t>Exploit this by inserting delay in an audio channel</a:t>
            </a:r>
          </a:p>
        </p:txBody>
      </p:sp>
      <p:pic>
        <p:nvPicPr>
          <p:cNvPr id="4" name="Picture 5"/>
          <p:cNvPicPr>
            <a:picLocks noChangeAspect="1" noChangeArrowheads="1"/>
          </p:cNvPicPr>
          <p:nvPr/>
        </p:nvPicPr>
        <p:blipFill>
          <a:blip r:embed="rId3" cstate="print"/>
          <a:srcRect l="53142" b="12300"/>
          <a:stretch>
            <a:fillRect/>
          </a:stretch>
        </p:blipFill>
        <p:spPr bwMode="auto">
          <a:xfrm>
            <a:off x="7259592" y="-19743"/>
            <a:ext cx="5745207" cy="4608512"/>
          </a:xfrm>
          <a:prstGeom prst="rect">
            <a:avLst/>
          </a:prstGeom>
          <a:noFill/>
          <a:ln w="9525">
            <a:noFill/>
            <a:miter lim="800000"/>
            <a:headEnd/>
            <a:tailEnd/>
          </a:ln>
        </p:spPr>
      </p:pic>
      <p:sp>
        <p:nvSpPr>
          <p:cNvPr id="5" name="Rectangle 4"/>
          <p:cNvSpPr/>
          <p:nvPr/>
        </p:nvSpPr>
        <p:spPr>
          <a:xfrm>
            <a:off x="0" y="2505760"/>
            <a:ext cx="6286376" cy="1938992"/>
          </a:xfrm>
          <a:prstGeom prst="rect">
            <a:avLst/>
          </a:prstGeom>
        </p:spPr>
        <p:txBody>
          <a:bodyPr wrap="square">
            <a:spAutoFit/>
          </a:bodyPr>
          <a:lstStyle/>
          <a:p>
            <a:pPr marL="635000" lvl="0" indent="-381000" algn="l">
              <a:spcBef>
                <a:spcPts val="600"/>
              </a:spcBef>
              <a:buSzPct val="150000"/>
              <a:buFont typeface="Arial" pitchFamily="34" charset="0"/>
              <a:buChar char="•"/>
            </a:pPr>
            <a:r>
              <a:rPr lang="en-US" sz="4000" kern="0" dirty="0" smtClean="0">
                <a:latin typeface="Arial"/>
                <a:sym typeface="Arial" pitchFamily="34" charset="0"/>
              </a:rPr>
              <a:t>Sounds </a:t>
            </a:r>
            <a:r>
              <a:rPr lang="en-US" sz="4000" kern="0" dirty="0">
                <a:latin typeface="Arial"/>
                <a:sym typeface="Arial" pitchFamily="34" charset="0"/>
              </a:rPr>
              <a:t>from different locations arrive at ears at different </a:t>
            </a:r>
            <a:r>
              <a:rPr lang="en-US" sz="4000" kern="0" dirty="0" smtClean="0">
                <a:latin typeface="Arial"/>
                <a:sym typeface="Arial" pitchFamily="34" charset="0"/>
              </a:rPr>
              <a:t>times</a:t>
            </a:r>
            <a:endParaRPr lang="en-US" sz="4000" kern="0" dirty="0">
              <a:latin typeface="Arial"/>
              <a:sym typeface="Arial" pitchFamily="3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p:txBody>
          <a:bodyPr/>
          <a:lstStyle/>
          <a:p>
            <a:pPr eaLnBrk="1" hangingPunct="1"/>
            <a:r>
              <a:rPr lang="en-US" smtClean="0"/>
              <a:t>Gain and delay</a:t>
            </a:r>
          </a:p>
        </p:txBody>
      </p:sp>
      <p:sp>
        <p:nvSpPr>
          <p:cNvPr id="17411" name="Rectangle 2"/>
          <p:cNvSpPr>
            <a:spLocks noGrp="1" noChangeArrowheads="1"/>
          </p:cNvSpPr>
          <p:nvPr>
            <p:ph type="body" idx="1"/>
          </p:nvPr>
        </p:nvSpPr>
        <p:spPr/>
        <p:txBody>
          <a:bodyPr anchor="t"/>
          <a:lstStyle/>
          <a:p>
            <a:pPr marL="635000" eaLnBrk="1" hangingPunct="1"/>
            <a:r>
              <a:rPr lang="en-US" smtClean="0"/>
              <a:t>Two primary tools for placing sounds in space</a:t>
            </a:r>
          </a:p>
          <a:p>
            <a:pPr marL="635000" eaLnBrk="1" hangingPunct="1"/>
            <a:endParaRPr lang="en-US" smtClean="0"/>
          </a:p>
          <a:p>
            <a:pPr marL="635000" eaLnBrk="1" hangingPunct="1"/>
            <a:endParaRPr lang="en-US" smtClean="0"/>
          </a:p>
          <a:p>
            <a:pPr marL="635000" eaLnBrk="1" hangingPunct="1"/>
            <a:endParaRPr lang="en-US" smtClean="0"/>
          </a:p>
          <a:p>
            <a:pPr marL="635000" eaLnBrk="1" hangingPunct="1"/>
            <a:endParaRPr lang="en-US" smtClean="0"/>
          </a:p>
          <a:p>
            <a:pPr marL="635000" eaLnBrk="1" hangingPunct="1"/>
            <a:endParaRPr lang="en-US" smtClean="0"/>
          </a:p>
          <a:p>
            <a:pPr marL="635000" eaLnBrk="1" hangingPunct="1"/>
            <a:endParaRPr lang="en-US" smtClean="0"/>
          </a:p>
          <a:p>
            <a:pPr marL="635000" eaLnBrk="1" hangingPunct="1"/>
            <a:endParaRPr lang="en-US" smtClean="0"/>
          </a:p>
          <a:p>
            <a:pPr marL="635000" eaLnBrk="1" hangingPunct="1"/>
            <a:endParaRPr lang="en-US" smtClean="0"/>
          </a:p>
          <a:p>
            <a:pPr marL="635000" eaLnBrk="1" hangingPunct="1"/>
            <a:endParaRPr lang="en-US" smtClean="0"/>
          </a:p>
          <a:p>
            <a:pPr marL="1143000" lvl="1" eaLnBrk="1" hangingPunct="1"/>
            <a:r>
              <a:rPr lang="en-US" smtClean="0"/>
              <a:t>&gt; 1ms or &gt; 30dB: sound localised to one source</a:t>
            </a:r>
          </a:p>
        </p:txBody>
      </p:sp>
      <p:pic>
        <p:nvPicPr>
          <p:cNvPr id="17412" name="Picture 3"/>
          <p:cNvPicPr>
            <a:picLocks noChangeArrowheads="1"/>
          </p:cNvPicPr>
          <p:nvPr/>
        </p:nvPicPr>
        <p:blipFill>
          <a:blip r:embed="rId2" cstate="print"/>
          <a:srcRect r="52361" b="12300"/>
          <a:stretch>
            <a:fillRect/>
          </a:stretch>
        </p:blipFill>
        <p:spPr bwMode="auto">
          <a:xfrm>
            <a:off x="584200" y="2103438"/>
            <a:ext cx="5588000" cy="4406900"/>
          </a:xfrm>
          <a:prstGeom prst="rect">
            <a:avLst/>
          </a:prstGeom>
          <a:noFill/>
          <a:ln w="9525">
            <a:noFill/>
            <a:miter lim="800000"/>
            <a:headEnd/>
            <a:tailEnd/>
          </a:ln>
        </p:spPr>
      </p:pic>
      <p:sp>
        <p:nvSpPr>
          <p:cNvPr id="17413" name="Rectangle 4"/>
          <p:cNvSpPr>
            <a:spLocks/>
          </p:cNvSpPr>
          <p:nvPr/>
        </p:nvSpPr>
        <p:spPr bwMode="auto">
          <a:xfrm>
            <a:off x="1163638" y="6667500"/>
            <a:ext cx="4645025" cy="1003300"/>
          </a:xfrm>
          <a:prstGeom prst="rect">
            <a:avLst/>
          </a:prstGeom>
          <a:noFill/>
          <a:ln w="12700">
            <a:noFill/>
            <a:miter lim="800000"/>
            <a:headEnd/>
            <a:tailEnd/>
          </a:ln>
        </p:spPr>
        <p:txBody>
          <a:bodyPr wrap="none" lIns="0" tIns="0" rIns="0" bIns="0" anchor="ctr">
            <a:spAutoFit/>
          </a:bodyPr>
          <a:lstStyle/>
          <a:p>
            <a:r>
              <a:rPr lang="en-US" sz="3100">
                <a:solidFill>
                  <a:srgbClr val="0000FF"/>
                </a:solidFill>
                <a:latin typeface="Arial" pitchFamily="34" charset="0"/>
                <a:cs typeface="Arial" pitchFamily="34" charset="0"/>
                <a:sym typeface="Arial" pitchFamily="34" charset="0"/>
              </a:rPr>
              <a:t>Two simultaneous sounds</a:t>
            </a:r>
          </a:p>
          <a:p>
            <a:r>
              <a:rPr lang="en-US" sz="3100">
                <a:solidFill>
                  <a:srgbClr val="0000FF"/>
                </a:solidFill>
                <a:latin typeface="Arial" pitchFamily="34" charset="0"/>
                <a:cs typeface="Arial" pitchFamily="34" charset="0"/>
                <a:sym typeface="Arial" pitchFamily="34" charset="0"/>
              </a:rPr>
              <a:t>with level difference</a:t>
            </a:r>
          </a:p>
        </p:txBody>
      </p:sp>
      <p:pic>
        <p:nvPicPr>
          <p:cNvPr id="17414" name="Picture 5"/>
          <p:cNvPicPr>
            <a:picLocks noChangeAspect="1" noChangeArrowheads="1"/>
          </p:cNvPicPr>
          <p:nvPr/>
        </p:nvPicPr>
        <p:blipFill>
          <a:blip r:embed="rId2" cstate="print"/>
          <a:srcRect l="53142" b="12299"/>
          <a:stretch>
            <a:fillRect/>
          </a:stretch>
        </p:blipFill>
        <p:spPr bwMode="auto">
          <a:xfrm>
            <a:off x="6897688" y="2105025"/>
            <a:ext cx="5494337" cy="4406900"/>
          </a:xfrm>
          <a:prstGeom prst="rect">
            <a:avLst/>
          </a:prstGeom>
          <a:noFill/>
          <a:ln w="9525">
            <a:noFill/>
            <a:miter lim="800000"/>
            <a:headEnd/>
            <a:tailEnd/>
          </a:ln>
        </p:spPr>
      </p:pic>
      <p:sp>
        <p:nvSpPr>
          <p:cNvPr id="17415" name="Rectangle 6"/>
          <p:cNvSpPr>
            <a:spLocks/>
          </p:cNvSpPr>
          <p:nvPr/>
        </p:nvSpPr>
        <p:spPr bwMode="auto">
          <a:xfrm>
            <a:off x="7275513" y="6667500"/>
            <a:ext cx="5103812" cy="1003300"/>
          </a:xfrm>
          <a:prstGeom prst="rect">
            <a:avLst/>
          </a:prstGeom>
          <a:noFill/>
          <a:ln w="12700">
            <a:noFill/>
            <a:miter lim="800000"/>
            <a:headEnd/>
            <a:tailEnd/>
          </a:ln>
        </p:spPr>
        <p:txBody>
          <a:bodyPr wrap="none" lIns="0" tIns="0" rIns="0" bIns="0" anchor="ctr">
            <a:spAutoFit/>
          </a:bodyPr>
          <a:lstStyle/>
          <a:p>
            <a:r>
              <a:rPr lang="en-US" sz="3100">
                <a:solidFill>
                  <a:srgbClr val="0000FF"/>
                </a:solidFill>
                <a:latin typeface="Arial" pitchFamily="34" charset="0"/>
                <a:cs typeface="Arial" pitchFamily="34" charset="0"/>
                <a:sym typeface="Arial" pitchFamily="34" charset="0"/>
              </a:rPr>
              <a:t>Two equal amplitude sounds</a:t>
            </a:r>
          </a:p>
          <a:p>
            <a:r>
              <a:rPr lang="en-US" sz="3100">
                <a:solidFill>
                  <a:srgbClr val="0000FF"/>
                </a:solidFill>
                <a:latin typeface="Arial" pitchFamily="34" charset="0"/>
                <a:cs typeface="Arial" pitchFamily="34" charset="0"/>
                <a:sym typeface="Arial" pitchFamily="34" charset="0"/>
              </a:rPr>
              <a:t>with time difference</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p:txBody>
          <a:bodyPr/>
          <a:lstStyle/>
          <a:p>
            <a:pPr eaLnBrk="1" hangingPunct="1"/>
            <a:r>
              <a:rPr lang="en-US" smtClean="0"/>
              <a:t>Gain and delay</a:t>
            </a:r>
          </a:p>
        </p:txBody>
      </p:sp>
      <p:sp>
        <p:nvSpPr>
          <p:cNvPr id="18435" name="Rectangle 2"/>
          <p:cNvSpPr>
            <a:spLocks noGrp="1" noChangeArrowheads="1"/>
          </p:cNvSpPr>
          <p:nvPr>
            <p:ph type="body" idx="1"/>
          </p:nvPr>
        </p:nvSpPr>
        <p:spPr/>
        <p:txBody>
          <a:bodyPr anchor="t"/>
          <a:lstStyle/>
          <a:p>
            <a:pPr marL="635000" eaLnBrk="1" hangingPunct="1"/>
            <a:r>
              <a:rPr lang="en-US" sz="3800" dirty="0" smtClean="0"/>
              <a:t>Joint control of </a:t>
            </a:r>
            <a:r>
              <a:rPr lang="en-US" sz="3800" dirty="0" smtClean="0">
                <a:solidFill>
                  <a:srgbClr val="0000FF"/>
                </a:solidFill>
              </a:rPr>
              <a:t>panorama</a:t>
            </a:r>
            <a:r>
              <a:rPr lang="en-US" sz="3800" dirty="0" smtClean="0"/>
              <a:t> and </a:t>
            </a:r>
            <a:r>
              <a:rPr lang="en-US" sz="3800" dirty="0" smtClean="0">
                <a:solidFill>
                  <a:srgbClr val="0000FF"/>
                </a:solidFill>
              </a:rPr>
              <a:t>precedence</a:t>
            </a:r>
            <a:r>
              <a:rPr lang="en-US" sz="3800" dirty="0" smtClean="0"/>
              <a:t> effects</a:t>
            </a:r>
          </a:p>
          <a:p>
            <a:pPr marL="1143000" lvl="1" eaLnBrk="1" hangingPunct="1"/>
            <a:r>
              <a:rPr lang="en-US" sz="3200" dirty="0" smtClean="0"/>
              <a:t>Use variable-length delay lines</a:t>
            </a:r>
          </a:p>
        </p:txBody>
      </p:sp>
      <p:pic>
        <p:nvPicPr>
          <p:cNvPr id="18436" name="Picture 3"/>
          <p:cNvPicPr>
            <a:picLocks noChangeArrowheads="1"/>
          </p:cNvPicPr>
          <p:nvPr/>
        </p:nvPicPr>
        <p:blipFill>
          <a:blip r:embed="rId3" cstate="print"/>
          <a:srcRect/>
          <a:stretch>
            <a:fillRect/>
          </a:stretch>
        </p:blipFill>
        <p:spPr bwMode="auto">
          <a:xfrm>
            <a:off x="788988" y="2392363"/>
            <a:ext cx="9269412" cy="7094537"/>
          </a:xfrm>
          <a:prstGeom prst="rect">
            <a:avLst/>
          </a:prstGeom>
          <a:noFill/>
          <a:ln w="9525">
            <a:noFill/>
            <a:miter lim="800000"/>
            <a:headEnd/>
            <a:tailEnd/>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p:txBody>
          <a:bodyPr/>
          <a:lstStyle/>
          <a:p>
            <a:pPr eaLnBrk="1" hangingPunct="1"/>
            <a:r>
              <a:rPr lang="en-US" smtClean="0"/>
              <a:t>Rotation matrix</a:t>
            </a:r>
          </a:p>
        </p:txBody>
      </p:sp>
      <p:sp>
        <p:nvSpPr>
          <p:cNvPr id="19459" name="Rectangle 2"/>
          <p:cNvSpPr>
            <a:spLocks noGrp="1" noChangeArrowheads="1"/>
          </p:cNvSpPr>
          <p:nvPr>
            <p:ph type="body" idx="1"/>
          </p:nvPr>
        </p:nvSpPr>
        <p:spPr/>
        <p:txBody>
          <a:bodyPr anchor="t"/>
          <a:lstStyle/>
          <a:p>
            <a:pPr marL="635000" eaLnBrk="1" hangingPunct="1"/>
            <a:r>
              <a:rPr lang="en-GB" sz="4000" dirty="0" smtClean="0"/>
              <a:t>Gains applied to 2 channels in order to steer sound source to desired </a:t>
            </a:r>
            <a:r>
              <a:rPr lang="en-GB" sz="4000" dirty="0" err="1" smtClean="0"/>
              <a:t>aziumuth</a:t>
            </a:r>
            <a:r>
              <a:rPr lang="en-GB" sz="4000" dirty="0" smtClean="0"/>
              <a:t> obtained by matrix vector multiplication </a:t>
            </a:r>
          </a:p>
          <a:p>
            <a:pPr marL="1143000" lvl="1" eaLnBrk="1" hangingPunct="1"/>
            <a:endParaRPr lang="en-US" dirty="0" smtClean="0"/>
          </a:p>
          <a:p>
            <a:pPr marL="1143000" lvl="1" eaLnBrk="1" hangingPunct="1"/>
            <a:endParaRPr lang="en-US" dirty="0" smtClean="0"/>
          </a:p>
          <a:p>
            <a:pPr marL="1143000" lvl="1" eaLnBrk="1" hangingPunct="1"/>
            <a:endParaRPr lang="en-US" dirty="0" smtClean="0"/>
          </a:p>
          <a:p>
            <a:pPr marL="1143000" lvl="1" eaLnBrk="1" hangingPunct="1"/>
            <a:r>
              <a:rPr lang="en-US" dirty="0" err="1" smtClean="0">
                <a:latin typeface="Arial Bold" charset="0"/>
                <a:cs typeface="Arial Bold" charset="0"/>
                <a:sym typeface="Arial Bold" charset="0"/>
              </a:rPr>
              <a:t>A</a:t>
            </a:r>
            <a:r>
              <a:rPr lang="en-US" baseline="-6000" dirty="0" err="1" smtClean="0"/>
              <a:t>θ</a:t>
            </a:r>
            <a:r>
              <a:rPr lang="en-US" dirty="0" smtClean="0"/>
              <a:t> is the </a:t>
            </a:r>
            <a:r>
              <a:rPr lang="en-US" dirty="0" smtClean="0">
                <a:solidFill>
                  <a:srgbClr val="0000FF"/>
                </a:solidFill>
              </a:rPr>
              <a:t>rotation matrix</a:t>
            </a:r>
            <a:endParaRPr lang="en-US" dirty="0" smtClean="0"/>
          </a:p>
          <a:p>
            <a:pPr marL="635000" eaLnBrk="1" hangingPunct="1"/>
            <a:r>
              <a:rPr lang="en-US" dirty="0" smtClean="0"/>
              <a:t>When </a:t>
            </a:r>
            <a:r>
              <a:rPr lang="en-US" dirty="0" err="1" smtClean="0">
                <a:latin typeface="Arial Italic" charset="0"/>
                <a:cs typeface="Arial Italic" charset="0"/>
                <a:sym typeface="Arial Italic" charset="0"/>
              </a:rPr>
              <a:t>θ</a:t>
            </a:r>
            <a:r>
              <a:rPr lang="en-US" baseline="-6000" dirty="0" err="1" smtClean="0">
                <a:latin typeface="Arial Italic" charset="0"/>
                <a:cs typeface="Arial Italic" charset="0"/>
                <a:sym typeface="Arial Italic" charset="0"/>
              </a:rPr>
              <a:t>L</a:t>
            </a:r>
            <a:r>
              <a:rPr lang="en-US" dirty="0" smtClean="0"/>
              <a:t> is 45° we have:</a:t>
            </a:r>
          </a:p>
        </p:txBody>
      </p:sp>
      <p:graphicFrame>
        <p:nvGraphicFramePr>
          <p:cNvPr id="19462" name="Object 4"/>
          <p:cNvGraphicFramePr>
            <a:graphicFrameLocks noChangeAspect="1"/>
          </p:cNvGraphicFramePr>
          <p:nvPr/>
        </p:nvGraphicFramePr>
        <p:xfrm>
          <a:off x="3190032" y="3148608"/>
          <a:ext cx="2695575" cy="1576387"/>
        </p:xfrm>
        <a:graphic>
          <a:graphicData uri="http://schemas.openxmlformats.org/presentationml/2006/ole">
            <p:oleObj spid="_x0000_s19462" name="Equation" r:id="rId3" imgW="672840" imgH="393480" progId="Equation.DSMT4">
              <p:embed/>
            </p:oleObj>
          </a:graphicData>
        </a:graphic>
      </p:graphicFrame>
      <p:graphicFrame>
        <p:nvGraphicFramePr>
          <p:cNvPr id="19463" name="Object 5"/>
          <p:cNvGraphicFramePr>
            <a:graphicFrameLocks noChangeAspect="1"/>
          </p:cNvGraphicFramePr>
          <p:nvPr/>
        </p:nvGraphicFramePr>
        <p:xfrm>
          <a:off x="2757984" y="7109048"/>
          <a:ext cx="4613275" cy="1573213"/>
        </p:xfrm>
        <a:graphic>
          <a:graphicData uri="http://schemas.openxmlformats.org/presentationml/2006/ole">
            <p:oleObj spid="_x0000_s19463" name="Equation" r:id="rId4" imgW="1155600" imgH="393480" progId="Equation.DSMT4">
              <p:embed/>
            </p:oleObj>
          </a:graphicData>
        </a:graphic>
      </p:graphicFrame>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t top no logo">
  <a:themeElements>
    <a:clrScheme name="Title at top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t top no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t top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amp; Bullets no logo">
  <a:themeElements>
    <a:clrScheme name="Title &amp; Bullets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no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no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Bullet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s copy">
  <a:themeElements>
    <a:clrScheme name="Title &amp; Bullets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cop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mp; Bullets copy 1">
  <a:themeElements>
    <a:clrScheme name="Title &amp; Bullets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copy 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amp; Bullets copy 2">
  <a:themeElements>
    <a:clrScheme name="Title &amp; Bullets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copy 2">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amp; Bullets copy 3">
  <a:themeElements>
    <a:clrScheme name="Title &amp; Bullets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copy 3">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itle &amp; Bullets 2col">
  <a:themeElements>
    <a:clrScheme name="Title &amp; Bullets 2co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2col">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2co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t top">
  <a:themeElements>
    <a:clrScheme name="Title at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t top">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t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274</TotalTime>
  <Pages>0</Pages>
  <Words>5713</Words>
  <Characters>0</Characters>
  <Application>Microsoft Office PowerPoint</Application>
  <PresentationFormat>Custom</PresentationFormat>
  <Lines>0</Lines>
  <Paragraphs>513</Paragraphs>
  <Slides>50</Slides>
  <Notes>36</Notes>
  <HiddenSlides>0</HiddenSlides>
  <MMClips>4</MMClips>
  <ScaleCrop>false</ScaleCrop>
  <HeadingPairs>
    <vt:vector size="6" baseType="variant">
      <vt:variant>
        <vt:lpstr>Theme</vt:lpstr>
      </vt:variant>
      <vt:variant>
        <vt:i4>12</vt:i4>
      </vt:variant>
      <vt:variant>
        <vt:lpstr>Embedded OLE Servers</vt:lpstr>
      </vt:variant>
      <vt:variant>
        <vt:i4>2</vt:i4>
      </vt:variant>
      <vt:variant>
        <vt:lpstr>Slide Titles</vt:lpstr>
      </vt:variant>
      <vt:variant>
        <vt:i4>50</vt:i4>
      </vt:variant>
    </vt:vector>
  </HeadingPairs>
  <TitlesOfParts>
    <vt:vector size="64" baseType="lpstr">
      <vt:lpstr>Title &amp; Subtitle</vt:lpstr>
      <vt:lpstr>Title &amp; Bullets</vt:lpstr>
      <vt:lpstr>1_Title &amp; Bullets</vt:lpstr>
      <vt:lpstr>Title &amp; Bullets copy</vt:lpstr>
      <vt:lpstr>Title &amp; Bullets copy 1</vt:lpstr>
      <vt:lpstr>Title &amp; Bullets copy 2</vt:lpstr>
      <vt:lpstr>Title &amp; Bullets copy 3</vt:lpstr>
      <vt:lpstr>Title &amp; Bullets 2col</vt:lpstr>
      <vt:lpstr>Title at top</vt:lpstr>
      <vt:lpstr>Title at top no logo</vt:lpstr>
      <vt:lpstr>Title &amp; Bullets no logo</vt:lpstr>
      <vt:lpstr>Blank</vt:lpstr>
      <vt:lpstr>Equation</vt:lpstr>
      <vt:lpstr>Sound Recorder Document</vt:lpstr>
      <vt:lpstr>Slide 1</vt:lpstr>
      <vt:lpstr>Historical aside: origin of stereo</vt:lpstr>
      <vt:lpstr>Basics</vt:lpstr>
      <vt:lpstr>Panorama</vt:lpstr>
      <vt:lpstr>Blumlein law</vt:lpstr>
      <vt:lpstr>Precedence effect</vt:lpstr>
      <vt:lpstr>Gain and delay</vt:lpstr>
      <vt:lpstr>Gain and delay</vt:lpstr>
      <vt:lpstr>Rotation matrix</vt:lpstr>
      <vt:lpstr>Panning &amp; Precedence Implementation</vt:lpstr>
      <vt:lpstr>Panning examples</vt:lpstr>
      <vt:lpstr>Precedence example</vt:lpstr>
      <vt:lpstr>Transparent amplification</vt:lpstr>
      <vt:lpstr>Head-related transfer function</vt:lpstr>
      <vt:lpstr>HRTFs</vt:lpstr>
      <vt:lpstr>Head shadowing</vt:lpstr>
      <vt:lpstr>Head Shadowing and ITD</vt:lpstr>
      <vt:lpstr>Head shadowing and ITD</vt:lpstr>
      <vt:lpstr>Pinna reflections</vt:lpstr>
      <vt:lpstr>Pinna parameters</vt:lpstr>
      <vt:lpstr>Delay time of first pinna echo</vt:lpstr>
      <vt:lpstr>Structural model</vt:lpstr>
      <vt:lpstr>Head-Related Transfer Function</vt:lpstr>
      <vt:lpstr>Azimuth</vt:lpstr>
      <vt:lpstr>Elevation</vt:lpstr>
      <vt:lpstr>Sweeping</vt:lpstr>
      <vt:lpstr>Code</vt:lpstr>
      <vt:lpstr>Rotation matrix</vt:lpstr>
      <vt:lpstr>changing delay of signal over time</vt:lpstr>
      <vt:lpstr>Crossfading between left and right</vt:lpstr>
      <vt:lpstr>Change amplitude over time using rotation matrix</vt:lpstr>
      <vt:lpstr>Head Shadow and ITD code</vt:lpstr>
      <vt:lpstr>Why Spatial Audio beyond stereo</vt:lpstr>
      <vt:lpstr>The Dolby Evolution</vt:lpstr>
      <vt:lpstr>Early Attempts:  Quadraphonic</vt:lpstr>
      <vt:lpstr>ITU Recommended 5.1</vt:lpstr>
      <vt:lpstr>5.1 Recording Arrays</vt:lpstr>
      <vt:lpstr>Surround Decca Tree</vt:lpstr>
      <vt:lpstr>7.1 Speaker Layout</vt:lpstr>
      <vt:lpstr>Improvement over 5.1</vt:lpstr>
      <vt:lpstr>3D7.1</vt:lpstr>
      <vt:lpstr>3D7.1 Picture</vt:lpstr>
      <vt:lpstr>Ambisonics</vt:lpstr>
      <vt:lpstr>Higher Orders</vt:lpstr>
      <vt:lpstr>Recording Ambisonics</vt:lpstr>
      <vt:lpstr>The Eigenmike</vt:lpstr>
      <vt:lpstr>Vector Base Amplitude Panning</vt:lpstr>
      <vt:lpstr>Calculating VBAP Gains</vt:lpstr>
      <vt:lpstr>Wave Field Synthesis</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Josh Reiss</dc:creator>
  <cp:lastModifiedBy>Josh</cp:lastModifiedBy>
  <cp:revision>16</cp:revision>
  <dcterms:modified xsi:type="dcterms:W3CDTF">2014-03-21T08:49:43Z</dcterms:modified>
</cp:coreProperties>
</file>